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8" r:id="rId3"/>
    <p:sldId id="257" r:id="rId4"/>
    <p:sldId id="258" r:id="rId5"/>
    <p:sldId id="261" r:id="rId6"/>
    <p:sldId id="260" r:id="rId7"/>
    <p:sldId id="263" r:id="rId8"/>
    <p:sldId id="264" r:id="rId9"/>
    <p:sldId id="259" r:id="rId10"/>
    <p:sldId id="262" r:id="rId11"/>
    <p:sldId id="267" r:id="rId12"/>
    <p:sldId id="266" r:id="rId13"/>
    <p:sldId id="265"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26D"/>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7" autoAdjust="0"/>
    <p:restoredTop sz="94610"/>
  </p:normalViewPr>
  <p:slideViewPr>
    <p:cSldViewPr snapToGrid="0" snapToObjects="1">
      <p:cViewPr varScale="1">
        <p:scale>
          <a:sx n="69" d="100"/>
          <a:sy n="69" d="100"/>
        </p:scale>
        <p:origin x="662" y="3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dirty="0"/>
          </a:p>
        </p:txBody>
      </p:sp>
    </p:spTree>
    <p:extLst>
      <p:ext uri="{BB962C8B-B14F-4D97-AF65-F5344CB8AC3E}">
        <p14:creationId xmlns:p14="http://schemas.microsoft.com/office/powerpoint/2010/main" val="650265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dirty="0"/>
          </a:p>
        </p:txBody>
      </p:sp>
    </p:spTree>
    <p:extLst>
      <p:ext uri="{BB962C8B-B14F-4D97-AF65-F5344CB8AC3E}">
        <p14:creationId xmlns:p14="http://schemas.microsoft.com/office/powerpoint/2010/main" val="158282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dirty="0"/>
          </a:p>
        </p:txBody>
      </p:sp>
    </p:spTree>
    <p:extLst>
      <p:ext uri="{BB962C8B-B14F-4D97-AF65-F5344CB8AC3E}">
        <p14:creationId xmlns:p14="http://schemas.microsoft.com/office/powerpoint/2010/main" val="2439691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177FD-4E10-BED2-CAC8-0DDA5C7DD61C}"/>
              </a:ext>
            </a:extLst>
          </p:cNvPr>
          <p:cNvPicPr>
            <a:picLocks noChangeAspect="1"/>
          </p:cNvPicPr>
          <p:nvPr/>
        </p:nvPicPr>
        <p:blipFill>
          <a:blip r:embed="rId3"/>
          <a:stretch>
            <a:fillRect/>
          </a:stretch>
        </p:blipFill>
        <p:spPr>
          <a:xfrm>
            <a:off x="0" y="0"/>
            <a:ext cx="14678455" cy="8229600"/>
          </a:xfrm>
          <a:prstGeom prst="rect">
            <a:avLst/>
          </a:prstGeom>
        </p:spPr>
      </p:pic>
      <p:sp>
        <p:nvSpPr>
          <p:cNvPr id="4" name="Text 2"/>
          <p:cNvSpPr/>
          <p:nvPr/>
        </p:nvSpPr>
        <p:spPr>
          <a:xfrm>
            <a:off x="7114740" y="1995844"/>
            <a:ext cx="7477601" cy="1666399"/>
          </a:xfrm>
          <a:prstGeom prst="rect">
            <a:avLst/>
          </a:prstGeom>
          <a:noFill/>
          <a:ln/>
        </p:spPr>
        <p:txBody>
          <a:bodyPr wrap="square" rtlCol="0" anchor="t"/>
          <a:lstStyle/>
          <a:p>
            <a:pPr marL="0" indent="0">
              <a:lnSpc>
                <a:spcPts val="6561"/>
              </a:lnSpc>
              <a:buNone/>
            </a:pPr>
            <a:r>
              <a:rPr lang="en-US" sz="6000" b="1" dirty="0">
                <a:solidFill>
                  <a:schemeClr val="accent1">
                    <a:lumMod val="75000"/>
                  </a:schemeClr>
                </a:solidFill>
                <a:latin typeface="Inconsolata" pitchFamily="34" charset="0"/>
                <a:ea typeface="Inconsolata" pitchFamily="34" charset="-122"/>
                <a:cs typeface="Inconsolata" pitchFamily="34" charset="-120"/>
              </a:rPr>
              <a:t>Smart</a:t>
            </a:r>
            <a:r>
              <a:rPr lang="en-US" sz="5249" b="1" dirty="0">
                <a:solidFill>
                  <a:schemeClr val="accent1">
                    <a:lumMod val="75000"/>
                  </a:schemeClr>
                </a:solidFill>
                <a:latin typeface="Inconsolata" pitchFamily="34" charset="0"/>
                <a:ea typeface="Inconsolata" pitchFamily="34" charset="-122"/>
                <a:cs typeface="Inconsolata" pitchFamily="34" charset="-120"/>
              </a:rPr>
              <a:t> Home Automation System</a:t>
            </a:r>
            <a:endParaRPr lang="en-US" sz="5249" dirty="0">
              <a:solidFill>
                <a:schemeClr val="accent1">
                  <a:lumMod val="75000"/>
                </a:schemeClr>
              </a:solidFill>
            </a:endParaRPr>
          </a:p>
        </p:txBody>
      </p:sp>
      <p:sp>
        <p:nvSpPr>
          <p:cNvPr id="5" name="Text 3"/>
          <p:cNvSpPr/>
          <p:nvPr/>
        </p:nvSpPr>
        <p:spPr>
          <a:xfrm>
            <a:off x="7215948" y="3967039"/>
            <a:ext cx="7477601" cy="710803"/>
          </a:xfrm>
          <a:prstGeom prst="rect">
            <a:avLst/>
          </a:prstGeom>
          <a:noFill/>
          <a:ln/>
        </p:spPr>
        <p:txBody>
          <a:bodyPr wrap="square" rtlCol="0" anchor="t"/>
          <a:lstStyle/>
          <a:p>
            <a:pPr marL="0" indent="0">
              <a:lnSpc>
                <a:spcPts val="2799"/>
              </a:lnSpc>
              <a:buNone/>
            </a:pPr>
            <a:r>
              <a:rPr lang="en-US" sz="1750" dirty="0">
                <a:latin typeface="Fira Sans" pitchFamily="34" charset="0"/>
                <a:ea typeface="Fira Sans" pitchFamily="34" charset="-122"/>
                <a:cs typeface="Fira Sans" pitchFamily="34" charset="-120"/>
              </a:rPr>
              <a:t>A Java-based smart home automation system to control and manage various aspects of your home from a central hub.</a:t>
            </a:r>
            <a:endParaRPr lang="en-US" sz="1750" dirty="0"/>
          </a:p>
        </p:txBody>
      </p:sp>
      <p:sp>
        <p:nvSpPr>
          <p:cNvPr id="8" name="Text 6"/>
          <p:cNvSpPr/>
          <p:nvPr/>
        </p:nvSpPr>
        <p:spPr>
          <a:xfrm>
            <a:off x="6786086" y="5400556"/>
            <a:ext cx="2880360" cy="388858"/>
          </a:xfrm>
          <a:prstGeom prst="rect">
            <a:avLst/>
          </a:prstGeom>
          <a:noFill/>
          <a:ln/>
        </p:spPr>
        <p:txBody>
          <a:bodyPr wrap="none" rtlCol="0" anchor="t"/>
          <a:lstStyle/>
          <a:p>
            <a:pPr marL="0" indent="0" algn="l">
              <a:lnSpc>
                <a:spcPts val="3062"/>
              </a:lnSpc>
              <a:buNone/>
            </a:pPr>
            <a:endParaRPr lang="en-US" sz="2187" dirty="0"/>
          </a:p>
        </p:txBody>
      </p:sp>
      <p:pic>
        <p:nvPicPr>
          <p:cNvPr id="7" name="Picture 6">
            <a:extLst>
              <a:ext uri="{FF2B5EF4-FFF2-40B4-BE49-F238E27FC236}">
                <a16:creationId xmlns:a16="http://schemas.microsoft.com/office/drawing/2014/main" id="{40EC4148-9BDA-9FD1-3471-BE2FCCBCAA97}"/>
              </a:ext>
            </a:extLst>
          </p:cNvPr>
          <p:cNvPicPr>
            <a:picLocks noChangeAspect="1"/>
          </p:cNvPicPr>
          <p:nvPr/>
        </p:nvPicPr>
        <p:blipFill>
          <a:blip r:embed="rId4"/>
          <a:stretch>
            <a:fillRect/>
          </a:stretch>
        </p:blipFill>
        <p:spPr>
          <a:xfrm>
            <a:off x="0" y="1445427"/>
            <a:ext cx="7317155" cy="71994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61E9BD-C94D-351A-17E7-786C33250A50}"/>
              </a:ext>
            </a:extLst>
          </p:cNvPr>
          <p:cNvPicPr>
            <a:picLocks noChangeAspect="1"/>
          </p:cNvPicPr>
          <p:nvPr/>
        </p:nvPicPr>
        <p:blipFill>
          <a:blip r:embed="rId3"/>
          <a:stretch>
            <a:fillRect/>
          </a:stretch>
        </p:blipFill>
        <p:spPr>
          <a:xfrm>
            <a:off x="0" y="0"/>
            <a:ext cx="14678455" cy="8229600"/>
          </a:xfrm>
          <a:prstGeom prst="rect">
            <a:avLst/>
          </a:prstGeom>
        </p:spPr>
      </p:pic>
      <p:sp>
        <p:nvSpPr>
          <p:cNvPr id="4" name="Text 2"/>
          <p:cNvSpPr/>
          <p:nvPr/>
        </p:nvSpPr>
        <p:spPr>
          <a:xfrm>
            <a:off x="3320146" y="789012"/>
            <a:ext cx="4443889" cy="694373"/>
          </a:xfrm>
          <a:prstGeom prst="rect">
            <a:avLst/>
          </a:prstGeom>
          <a:noFill/>
          <a:ln/>
        </p:spPr>
        <p:txBody>
          <a:bodyPr wrap="none" rtlCol="0" anchor="t"/>
          <a:lstStyle/>
          <a:p>
            <a:pPr marL="0" indent="0">
              <a:lnSpc>
                <a:spcPts val="5468"/>
              </a:lnSpc>
              <a:buNone/>
            </a:pPr>
            <a:r>
              <a:rPr lang="en-US" sz="4374" b="1" dirty="0">
                <a:effectLst>
                  <a:outerShdw blurRad="50800" dist="38100" dir="2700000" algn="tl" rotWithShape="0">
                    <a:prstClr val="black">
                      <a:alpha val="40000"/>
                    </a:prstClr>
                  </a:outerShdw>
                </a:effectLst>
                <a:latin typeface="Inconsolata" pitchFamily="34" charset="0"/>
                <a:ea typeface="Inconsolata" pitchFamily="34" charset="-122"/>
                <a:cs typeface="Inconsolata" pitchFamily="34" charset="-120"/>
              </a:rPr>
              <a:t>Security System</a:t>
            </a:r>
            <a:endParaRPr lang="en-US" sz="4374" dirty="0">
              <a:effectLst>
                <a:outerShdw blurRad="50800" dist="38100" dir="2700000" algn="tl" rotWithShape="0">
                  <a:prstClr val="black">
                    <a:alpha val="40000"/>
                  </a:prstClr>
                </a:outerShdw>
              </a:effectLst>
            </a:endParaRPr>
          </a:p>
        </p:txBody>
      </p:sp>
      <p:sp>
        <p:nvSpPr>
          <p:cNvPr id="5" name="Shape 3"/>
          <p:cNvSpPr/>
          <p:nvPr/>
        </p:nvSpPr>
        <p:spPr>
          <a:xfrm>
            <a:off x="3154053" y="2086112"/>
            <a:ext cx="499943" cy="499943"/>
          </a:xfrm>
          <a:prstGeom prst="roundRect">
            <a:avLst>
              <a:gd name="adj" fmla="val 13333"/>
            </a:avLst>
          </a:prstGeom>
          <a:solidFill>
            <a:srgbClr val="312140"/>
          </a:solidFill>
          <a:ln/>
        </p:spPr>
        <p:txBody>
          <a:bodyPr/>
          <a:lstStyle/>
          <a:p>
            <a:endParaRPr lang="en-US"/>
          </a:p>
        </p:txBody>
      </p:sp>
      <p:sp>
        <p:nvSpPr>
          <p:cNvPr id="6" name="Text 4"/>
          <p:cNvSpPr/>
          <p:nvPr/>
        </p:nvSpPr>
        <p:spPr>
          <a:xfrm>
            <a:off x="3320146" y="2127784"/>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1</a:t>
            </a:r>
            <a:endParaRPr lang="en-US" sz="2624" dirty="0">
              <a:solidFill>
                <a:srgbClr val="00B0F0"/>
              </a:solidFill>
            </a:endParaRPr>
          </a:p>
        </p:txBody>
      </p:sp>
      <p:sp>
        <p:nvSpPr>
          <p:cNvPr id="7" name="Text 5"/>
          <p:cNvSpPr/>
          <p:nvPr/>
        </p:nvSpPr>
        <p:spPr>
          <a:xfrm>
            <a:off x="3876167" y="2162431"/>
            <a:ext cx="3703320" cy="347186"/>
          </a:xfrm>
          <a:prstGeom prst="rect">
            <a:avLst/>
          </a:prstGeom>
          <a:noFill/>
          <a:ln/>
        </p:spPr>
        <p:txBody>
          <a:bodyPr wrap="none" rtlCol="0" anchor="t"/>
          <a:lstStyle/>
          <a:p>
            <a:pPr marL="0" indent="0">
              <a:lnSpc>
                <a:spcPts val="2734"/>
              </a:lnSpc>
              <a:buNone/>
            </a:pPr>
            <a:r>
              <a:rPr lang="en-US" sz="2187" b="1" dirty="0">
                <a:solidFill>
                  <a:srgbClr val="0070C0"/>
                </a:solidFill>
                <a:latin typeface="Inconsolata" pitchFamily="34" charset="0"/>
                <a:ea typeface="Inconsolata" pitchFamily="34" charset="-122"/>
                <a:cs typeface="Inconsolata" pitchFamily="34" charset="-120"/>
              </a:rPr>
              <a:t>Activate the Security Alarm</a:t>
            </a:r>
            <a:endParaRPr lang="en-US" sz="2187" dirty="0">
              <a:solidFill>
                <a:srgbClr val="0070C0"/>
              </a:solidFill>
            </a:endParaRPr>
          </a:p>
        </p:txBody>
      </p:sp>
      <p:sp>
        <p:nvSpPr>
          <p:cNvPr id="8" name="Text 6"/>
          <p:cNvSpPr/>
          <p:nvPr/>
        </p:nvSpPr>
        <p:spPr>
          <a:xfrm>
            <a:off x="3876167" y="2731788"/>
            <a:ext cx="3820001" cy="1066205"/>
          </a:xfrm>
          <a:prstGeom prst="rect">
            <a:avLst/>
          </a:prstGeom>
          <a:noFill/>
          <a:ln/>
        </p:spPr>
        <p:txBody>
          <a:bodyPr wrap="square" rtlCol="0" anchor="t"/>
          <a:lstStyle/>
          <a:p>
            <a:pPr marL="0" indent="0">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Ensure the safety of your home by activating the comprehensive security alarm system.</a:t>
            </a:r>
            <a:endParaRPr lang="en-US" sz="1750" dirty="0">
              <a:solidFill>
                <a:schemeClr val="tx1">
                  <a:lumMod val="95000"/>
                  <a:lumOff val="5000"/>
                </a:schemeClr>
              </a:solidFill>
            </a:endParaRPr>
          </a:p>
        </p:txBody>
      </p:sp>
      <p:sp>
        <p:nvSpPr>
          <p:cNvPr id="9" name="Shape 7"/>
          <p:cNvSpPr/>
          <p:nvPr/>
        </p:nvSpPr>
        <p:spPr>
          <a:xfrm>
            <a:off x="3154053" y="4630495"/>
            <a:ext cx="499943" cy="499943"/>
          </a:xfrm>
          <a:prstGeom prst="roundRect">
            <a:avLst>
              <a:gd name="adj" fmla="val 13333"/>
            </a:avLst>
          </a:prstGeom>
          <a:solidFill>
            <a:srgbClr val="312140"/>
          </a:solidFill>
          <a:ln/>
        </p:spPr>
        <p:txBody>
          <a:bodyPr/>
          <a:lstStyle/>
          <a:p>
            <a:endParaRPr lang="en-US"/>
          </a:p>
        </p:txBody>
      </p:sp>
      <p:sp>
        <p:nvSpPr>
          <p:cNvPr id="10" name="Text 8"/>
          <p:cNvSpPr/>
          <p:nvPr/>
        </p:nvSpPr>
        <p:spPr>
          <a:xfrm>
            <a:off x="3320146" y="4672167"/>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2</a:t>
            </a:r>
            <a:endParaRPr lang="en-US" sz="2624" dirty="0">
              <a:solidFill>
                <a:srgbClr val="00B0F0"/>
              </a:solidFill>
            </a:endParaRPr>
          </a:p>
        </p:txBody>
      </p:sp>
      <p:sp>
        <p:nvSpPr>
          <p:cNvPr id="11" name="Text 9"/>
          <p:cNvSpPr/>
          <p:nvPr/>
        </p:nvSpPr>
        <p:spPr>
          <a:xfrm>
            <a:off x="3876167" y="4706814"/>
            <a:ext cx="3820001" cy="694373"/>
          </a:xfrm>
          <a:prstGeom prst="rect">
            <a:avLst/>
          </a:prstGeom>
          <a:noFill/>
          <a:ln/>
        </p:spPr>
        <p:txBody>
          <a:bodyPr wrap="square" rtlCol="0" anchor="t"/>
          <a:lstStyle/>
          <a:p>
            <a:pPr marL="0" indent="0">
              <a:lnSpc>
                <a:spcPts val="2734"/>
              </a:lnSpc>
              <a:buNone/>
            </a:pPr>
            <a:r>
              <a:rPr lang="en-US" sz="2187" b="1" dirty="0">
                <a:solidFill>
                  <a:srgbClr val="0070C0"/>
                </a:solidFill>
                <a:latin typeface="Inconsolata" pitchFamily="34" charset="0"/>
                <a:ea typeface="Inconsolata" pitchFamily="34" charset="-122"/>
                <a:cs typeface="Inconsolata" pitchFamily="34" charset="-120"/>
              </a:rPr>
              <a:t>Deactivate the Security Alarm</a:t>
            </a:r>
            <a:endParaRPr lang="en-US" sz="2187" dirty="0">
              <a:solidFill>
                <a:srgbClr val="0070C0"/>
              </a:solidFill>
            </a:endParaRPr>
          </a:p>
        </p:txBody>
      </p:sp>
      <p:sp>
        <p:nvSpPr>
          <p:cNvPr id="12" name="Text 10"/>
          <p:cNvSpPr/>
          <p:nvPr/>
        </p:nvSpPr>
        <p:spPr>
          <a:xfrm>
            <a:off x="3876167" y="5623357"/>
            <a:ext cx="3820001" cy="1066205"/>
          </a:xfrm>
          <a:prstGeom prst="rect">
            <a:avLst/>
          </a:prstGeom>
          <a:noFill/>
          <a:ln/>
        </p:spPr>
        <p:txBody>
          <a:bodyPr wrap="square" rtlCol="0" anchor="t"/>
          <a:lstStyle/>
          <a:p>
            <a:pPr marL="0" indent="0">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Easily deactivate the security alarm when you are at home or during authorized entry.</a:t>
            </a:r>
            <a:endParaRPr lang="en-US" sz="1750" dirty="0">
              <a:solidFill>
                <a:schemeClr val="tx1">
                  <a:lumMod val="95000"/>
                  <a:lumOff val="5000"/>
                </a:schemeClr>
              </a:solidFill>
            </a:endParaRPr>
          </a:p>
        </p:txBody>
      </p:sp>
      <p:pic>
        <p:nvPicPr>
          <p:cNvPr id="13" name="Picture 12">
            <a:extLst>
              <a:ext uri="{FF2B5EF4-FFF2-40B4-BE49-F238E27FC236}">
                <a16:creationId xmlns:a16="http://schemas.microsoft.com/office/drawing/2014/main" id="{F70453B8-3729-64B3-84F5-5026F8CA8975}"/>
              </a:ext>
            </a:extLst>
          </p:cNvPr>
          <p:cNvPicPr>
            <a:picLocks noChangeAspect="1"/>
          </p:cNvPicPr>
          <p:nvPr/>
        </p:nvPicPr>
        <p:blipFill>
          <a:blip r:embed="rId4"/>
          <a:stretch>
            <a:fillRect/>
          </a:stretch>
        </p:blipFill>
        <p:spPr>
          <a:xfrm>
            <a:off x="9176001" y="2488190"/>
            <a:ext cx="5071586" cy="47844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E1E34-487A-64FA-A40B-7422F9F9E939}"/>
              </a:ext>
            </a:extLst>
          </p:cNvPr>
          <p:cNvPicPr>
            <a:picLocks noChangeAspect="1"/>
          </p:cNvPicPr>
          <p:nvPr/>
        </p:nvPicPr>
        <p:blipFill>
          <a:blip r:embed="rId3"/>
          <a:stretch>
            <a:fillRect/>
          </a:stretch>
        </p:blipFill>
        <p:spPr>
          <a:xfrm>
            <a:off x="0" y="0"/>
            <a:ext cx="14678455" cy="8229600"/>
          </a:xfrm>
          <a:prstGeom prst="rect">
            <a:avLst/>
          </a:prstGeom>
        </p:spPr>
      </p:pic>
      <p:sp>
        <p:nvSpPr>
          <p:cNvPr id="4" name="Text 2"/>
          <p:cNvSpPr/>
          <p:nvPr/>
        </p:nvSpPr>
        <p:spPr>
          <a:xfrm>
            <a:off x="3743477" y="3286768"/>
            <a:ext cx="4443889" cy="694373"/>
          </a:xfrm>
          <a:prstGeom prst="rect">
            <a:avLst/>
          </a:prstGeom>
          <a:noFill/>
          <a:ln/>
        </p:spPr>
        <p:txBody>
          <a:bodyPr wrap="none" rtlCol="0" anchor="t"/>
          <a:lstStyle/>
          <a:p>
            <a:pPr marL="0" indent="0">
              <a:lnSpc>
                <a:spcPts val="5468"/>
              </a:lnSpc>
              <a:buNone/>
            </a:pPr>
            <a:r>
              <a:rPr lang="en-US" sz="6600" b="1" dirty="0">
                <a:effectLst>
                  <a:outerShdw blurRad="50800" dist="38100" dir="2700000" algn="tl" rotWithShape="0">
                    <a:prstClr val="black">
                      <a:alpha val="40000"/>
                    </a:prstClr>
                  </a:outerShdw>
                </a:effectLst>
                <a:latin typeface="Inconsolata" pitchFamily="34" charset="0"/>
                <a:ea typeface="Inconsolata" pitchFamily="34" charset="-122"/>
                <a:cs typeface="Inconsolata" pitchFamily="34" charset="-120"/>
              </a:rPr>
              <a:t>Conclusion</a:t>
            </a:r>
            <a:endParaRPr lang="en-US" sz="6600" dirty="0">
              <a:effectLst>
                <a:outerShdw blurRad="50800" dist="38100" dir="2700000" algn="tl" rotWithShape="0">
                  <a:prstClr val="black">
                    <a:alpha val="40000"/>
                  </a:prstClr>
                </a:outerShdw>
              </a:effectLst>
            </a:endParaRPr>
          </a:p>
        </p:txBody>
      </p:sp>
      <p:sp>
        <p:nvSpPr>
          <p:cNvPr id="5" name="Text 3"/>
          <p:cNvSpPr/>
          <p:nvPr/>
        </p:nvSpPr>
        <p:spPr>
          <a:xfrm>
            <a:off x="3743477" y="4493441"/>
            <a:ext cx="7477601" cy="1066205"/>
          </a:xfrm>
          <a:prstGeom prst="rect">
            <a:avLst/>
          </a:prstGeom>
          <a:noFill/>
          <a:ln/>
        </p:spPr>
        <p:txBody>
          <a:bodyPr wrap="square" rtlCol="0" anchor="t"/>
          <a:lstStyle/>
          <a:p>
            <a:pPr marL="0" indent="0">
              <a:lnSpc>
                <a:spcPts val="2799"/>
              </a:lnSpc>
              <a:buNone/>
            </a:pPr>
            <a:r>
              <a:rPr lang="en-US" sz="2000" kern="0" spc="-35" dirty="0">
                <a:solidFill>
                  <a:srgbClr val="272525"/>
                </a:solidFill>
                <a:latin typeface="Fira Sans" panose="020B0503050000020004" pitchFamily="34" charset="0"/>
                <a:ea typeface="Inconsolata" pitchFamily="1" charset="0"/>
                <a:cs typeface="Inter" pitchFamily="34" charset="-120"/>
              </a:rPr>
              <a:t>The Smart Home Automation System effectively applies core OOP concepts, organizing code with classes and objects, securing data via encapsulation, promoting code reuse with inheritance, employing polymorphism for diverse device control, and simplifying interaction with devices through abstraction.</a:t>
            </a:r>
            <a:endParaRPr lang="en-US" sz="2000" dirty="0">
              <a:latin typeface="Fira Sans" panose="020B0503050000020004" pitchFamily="34" charset="0"/>
              <a:ea typeface="Inconsolata" pitchFamily="1" charset="0"/>
            </a:endParaRPr>
          </a:p>
        </p:txBody>
      </p:sp>
      <p:pic>
        <p:nvPicPr>
          <p:cNvPr id="7" name="Picture 6">
            <a:extLst>
              <a:ext uri="{FF2B5EF4-FFF2-40B4-BE49-F238E27FC236}">
                <a16:creationId xmlns:a16="http://schemas.microsoft.com/office/drawing/2014/main" id="{8F3085C1-1F26-8A06-C25C-745A88F0B1D1}"/>
              </a:ext>
            </a:extLst>
          </p:cNvPr>
          <p:cNvPicPr>
            <a:picLocks noChangeAspect="1"/>
          </p:cNvPicPr>
          <p:nvPr/>
        </p:nvPicPr>
        <p:blipFill>
          <a:blip r:embed="rId4"/>
          <a:stretch>
            <a:fillRect/>
          </a:stretch>
        </p:blipFill>
        <p:spPr>
          <a:xfrm>
            <a:off x="4667201" y="0"/>
            <a:ext cx="9963199" cy="5304907"/>
          </a:xfrm>
          <a:prstGeom prst="rect">
            <a:avLst/>
          </a:prstGeom>
        </p:spPr>
      </p:pic>
    </p:spTree>
    <p:extLst>
      <p:ext uri="{BB962C8B-B14F-4D97-AF65-F5344CB8AC3E}">
        <p14:creationId xmlns:p14="http://schemas.microsoft.com/office/powerpoint/2010/main" val="2990595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E1E34-487A-64FA-A40B-7422F9F9E939}"/>
              </a:ext>
            </a:extLst>
          </p:cNvPr>
          <p:cNvPicPr>
            <a:picLocks noChangeAspect="1"/>
          </p:cNvPicPr>
          <p:nvPr/>
        </p:nvPicPr>
        <p:blipFill>
          <a:blip r:embed="rId3"/>
          <a:stretch>
            <a:fillRect/>
          </a:stretch>
        </p:blipFill>
        <p:spPr>
          <a:xfrm>
            <a:off x="0" y="0"/>
            <a:ext cx="14678455" cy="8229600"/>
          </a:xfrm>
          <a:prstGeom prst="rect">
            <a:avLst/>
          </a:prstGeom>
        </p:spPr>
      </p:pic>
      <p:pic>
        <p:nvPicPr>
          <p:cNvPr id="8" name="Picture 7">
            <a:extLst>
              <a:ext uri="{FF2B5EF4-FFF2-40B4-BE49-F238E27FC236}">
                <a16:creationId xmlns:a16="http://schemas.microsoft.com/office/drawing/2014/main" id="{CF53A6ED-93F9-11FD-AAD2-EB36901B790D}"/>
              </a:ext>
            </a:extLst>
          </p:cNvPr>
          <p:cNvPicPr>
            <a:picLocks noChangeAspect="1"/>
          </p:cNvPicPr>
          <p:nvPr/>
        </p:nvPicPr>
        <p:blipFill>
          <a:blip r:embed="rId4"/>
          <a:stretch>
            <a:fillRect/>
          </a:stretch>
        </p:blipFill>
        <p:spPr>
          <a:xfrm>
            <a:off x="4547402" y="-230513"/>
            <a:ext cx="7687039" cy="8690625"/>
          </a:xfrm>
          <a:prstGeom prst="rect">
            <a:avLst/>
          </a:prstGeom>
        </p:spPr>
      </p:pic>
    </p:spTree>
    <p:extLst>
      <p:ext uri="{BB962C8B-B14F-4D97-AF65-F5344CB8AC3E}">
        <p14:creationId xmlns:p14="http://schemas.microsoft.com/office/powerpoint/2010/main" val="2354633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E1E34-487A-64FA-A40B-7422F9F9E939}"/>
              </a:ext>
            </a:extLst>
          </p:cNvPr>
          <p:cNvPicPr>
            <a:picLocks noChangeAspect="1"/>
          </p:cNvPicPr>
          <p:nvPr/>
        </p:nvPicPr>
        <p:blipFill>
          <a:blip r:embed="rId3"/>
          <a:stretch>
            <a:fillRect/>
          </a:stretch>
        </p:blipFill>
        <p:spPr>
          <a:xfrm>
            <a:off x="0" y="0"/>
            <a:ext cx="14678455" cy="8229600"/>
          </a:xfrm>
          <a:prstGeom prst="rect">
            <a:avLst/>
          </a:prstGeom>
        </p:spPr>
      </p:pic>
      <p:pic>
        <p:nvPicPr>
          <p:cNvPr id="14" name="Picture 13">
            <a:extLst>
              <a:ext uri="{FF2B5EF4-FFF2-40B4-BE49-F238E27FC236}">
                <a16:creationId xmlns:a16="http://schemas.microsoft.com/office/drawing/2014/main" id="{91EDBD26-818E-D7FA-1B2C-72F1EAFA2B59}"/>
              </a:ext>
            </a:extLst>
          </p:cNvPr>
          <p:cNvPicPr>
            <a:picLocks noChangeAspect="1"/>
          </p:cNvPicPr>
          <p:nvPr/>
        </p:nvPicPr>
        <p:blipFill>
          <a:blip r:embed="rId4"/>
          <a:stretch>
            <a:fillRect/>
          </a:stretch>
        </p:blipFill>
        <p:spPr>
          <a:xfrm>
            <a:off x="4964092" y="918740"/>
            <a:ext cx="7310860" cy="73108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E1E34-487A-64FA-A40B-7422F9F9E939}"/>
              </a:ext>
            </a:extLst>
          </p:cNvPr>
          <p:cNvPicPr>
            <a:picLocks noChangeAspect="1"/>
          </p:cNvPicPr>
          <p:nvPr/>
        </p:nvPicPr>
        <p:blipFill>
          <a:blip r:embed="rId3"/>
          <a:stretch>
            <a:fillRect/>
          </a:stretch>
        </p:blipFill>
        <p:spPr>
          <a:xfrm>
            <a:off x="10697" y="0"/>
            <a:ext cx="14678455" cy="8229600"/>
          </a:xfrm>
          <a:prstGeom prst="rect">
            <a:avLst/>
          </a:prstGeom>
        </p:spPr>
      </p:pic>
      <p:pic>
        <p:nvPicPr>
          <p:cNvPr id="6" name="Picture 5">
            <a:extLst>
              <a:ext uri="{FF2B5EF4-FFF2-40B4-BE49-F238E27FC236}">
                <a16:creationId xmlns:a16="http://schemas.microsoft.com/office/drawing/2014/main" id="{2869063B-0908-F478-2D31-2173070CF7AE}"/>
              </a:ext>
            </a:extLst>
          </p:cNvPr>
          <p:cNvPicPr>
            <a:picLocks noChangeAspect="1"/>
          </p:cNvPicPr>
          <p:nvPr/>
        </p:nvPicPr>
        <p:blipFill>
          <a:blip r:embed="rId4"/>
          <a:stretch>
            <a:fillRect/>
          </a:stretch>
        </p:blipFill>
        <p:spPr>
          <a:xfrm>
            <a:off x="1107784" y="2000974"/>
            <a:ext cx="8151963" cy="6795786"/>
          </a:xfrm>
          <a:prstGeom prst="rect">
            <a:avLst/>
          </a:prstGeom>
        </p:spPr>
      </p:pic>
      <p:sp>
        <p:nvSpPr>
          <p:cNvPr id="8" name="TextBox 7">
            <a:extLst>
              <a:ext uri="{FF2B5EF4-FFF2-40B4-BE49-F238E27FC236}">
                <a16:creationId xmlns:a16="http://schemas.microsoft.com/office/drawing/2014/main" id="{A922F929-B0E5-80ED-6D49-F63D6DCBC900}"/>
              </a:ext>
            </a:extLst>
          </p:cNvPr>
          <p:cNvSpPr txBox="1"/>
          <p:nvPr/>
        </p:nvSpPr>
        <p:spPr>
          <a:xfrm>
            <a:off x="8035434" y="657850"/>
            <a:ext cx="7454096" cy="1015663"/>
          </a:xfrm>
          <a:prstGeom prst="rect">
            <a:avLst/>
          </a:prstGeom>
          <a:noFill/>
        </p:spPr>
        <p:txBody>
          <a:bodyPr wrap="square">
            <a:spAutoFit/>
          </a:bodyPr>
          <a:lstStyle/>
          <a:p>
            <a:r>
              <a:rPr lang="en-US" sz="6000" b="1" dirty="0">
                <a:latin typeface="Inconsolata" pitchFamily="1" charset="0"/>
                <a:ea typeface="Inconsolata" pitchFamily="1" charset="0"/>
              </a:rPr>
              <a:t>Group members:</a:t>
            </a:r>
          </a:p>
        </p:txBody>
      </p:sp>
      <p:sp>
        <p:nvSpPr>
          <p:cNvPr id="10" name="TextBox 9">
            <a:extLst>
              <a:ext uri="{FF2B5EF4-FFF2-40B4-BE49-F238E27FC236}">
                <a16:creationId xmlns:a16="http://schemas.microsoft.com/office/drawing/2014/main" id="{46F1F9D0-1F28-1106-C82C-4F805AD140B1}"/>
              </a:ext>
            </a:extLst>
          </p:cNvPr>
          <p:cNvSpPr txBox="1"/>
          <p:nvPr/>
        </p:nvSpPr>
        <p:spPr>
          <a:xfrm>
            <a:off x="8864096" y="2585769"/>
            <a:ext cx="8356920" cy="3970318"/>
          </a:xfrm>
          <a:prstGeom prst="rect">
            <a:avLst/>
          </a:prstGeom>
          <a:noFill/>
        </p:spPr>
        <p:txBody>
          <a:bodyPr wrap="square">
            <a:spAutoFit/>
          </a:bodyPr>
          <a:lstStyle/>
          <a:p>
            <a:r>
              <a:rPr lang="en-US" sz="2800" dirty="0"/>
              <a:t>2020ICTS093      A.K.M.Aslam</a:t>
            </a:r>
          </a:p>
          <a:p>
            <a:r>
              <a:rPr lang="en-US" sz="2800" dirty="0"/>
              <a:t>                                                                                                                                       2020ICTS076      A.M.Muzakkir</a:t>
            </a:r>
          </a:p>
          <a:p>
            <a:r>
              <a:rPr lang="en-US" sz="2800" dirty="0"/>
              <a:t>                                                                                                                                       2020ICTS091      I.F.Ishara</a:t>
            </a:r>
          </a:p>
          <a:p>
            <a:r>
              <a:rPr lang="en-US" sz="2800" dirty="0"/>
              <a:t>                                                                                                                                       2020ICTS094      F.F.Asoora</a:t>
            </a:r>
          </a:p>
          <a:p>
            <a:r>
              <a:rPr lang="en-US" sz="2800" dirty="0"/>
              <a:t>                                                                                                                                       2020ICTS113      K.A.A.V.N.Kahadawa</a:t>
            </a:r>
          </a:p>
        </p:txBody>
      </p:sp>
    </p:spTree>
    <p:extLst>
      <p:ext uri="{BB962C8B-B14F-4D97-AF65-F5344CB8AC3E}">
        <p14:creationId xmlns:p14="http://schemas.microsoft.com/office/powerpoint/2010/main" val="1466514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6A8950-71D3-D094-57B6-F85B3C5AB5FB}"/>
              </a:ext>
            </a:extLst>
          </p:cNvPr>
          <p:cNvPicPr>
            <a:picLocks noChangeAspect="1"/>
          </p:cNvPicPr>
          <p:nvPr/>
        </p:nvPicPr>
        <p:blipFill>
          <a:blip r:embed="rId3"/>
          <a:stretch>
            <a:fillRect/>
          </a:stretch>
        </p:blipFill>
        <p:spPr>
          <a:xfrm>
            <a:off x="0" y="0"/>
            <a:ext cx="14678455" cy="8229600"/>
          </a:xfrm>
          <a:prstGeom prst="rect">
            <a:avLst/>
          </a:prstGeom>
        </p:spPr>
      </p:pic>
      <p:sp>
        <p:nvSpPr>
          <p:cNvPr id="4" name="Text 2"/>
          <p:cNvSpPr/>
          <p:nvPr/>
        </p:nvSpPr>
        <p:spPr>
          <a:xfrm>
            <a:off x="3787736" y="1405156"/>
            <a:ext cx="4443889" cy="694373"/>
          </a:xfrm>
          <a:prstGeom prst="rect">
            <a:avLst/>
          </a:prstGeom>
          <a:noFill/>
          <a:ln/>
        </p:spPr>
        <p:txBody>
          <a:bodyPr wrap="none" rtlCol="0" anchor="t"/>
          <a:lstStyle/>
          <a:p>
            <a:pPr marL="0" indent="0">
              <a:lnSpc>
                <a:spcPts val="5468"/>
              </a:lnSpc>
              <a:buNone/>
            </a:pPr>
            <a:r>
              <a:rPr lang="en-US" sz="4374" b="1" dirty="0">
                <a:effectLst>
                  <a:outerShdw blurRad="50800" dist="38100" dir="2700000" algn="tl" rotWithShape="0">
                    <a:prstClr val="black">
                      <a:alpha val="40000"/>
                    </a:prstClr>
                  </a:outerShdw>
                </a:effectLst>
                <a:latin typeface="Inconsolata" pitchFamily="34" charset="0"/>
                <a:ea typeface="Inconsolata" pitchFamily="34" charset="-122"/>
                <a:cs typeface="Inconsolata" pitchFamily="34" charset="-120"/>
              </a:rPr>
              <a:t>System Overview</a:t>
            </a:r>
            <a:endParaRPr lang="en-US" sz="4374" dirty="0">
              <a:effectLst>
                <a:outerShdw blurRad="50800" dist="38100" dir="2700000" algn="tl" rotWithShape="0">
                  <a:prstClr val="black">
                    <a:alpha val="40000"/>
                  </a:prstClr>
                </a:outerShdw>
              </a:effectLst>
            </a:endParaRPr>
          </a:p>
        </p:txBody>
      </p:sp>
      <p:sp>
        <p:nvSpPr>
          <p:cNvPr id="5" name="Shape 3"/>
          <p:cNvSpPr/>
          <p:nvPr/>
        </p:nvSpPr>
        <p:spPr>
          <a:xfrm>
            <a:off x="3787736" y="2543870"/>
            <a:ext cx="5166122" cy="2079903"/>
          </a:xfrm>
          <a:prstGeom prst="roundRect">
            <a:avLst>
              <a:gd name="adj" fmla="val 3205"/>
            </a:avLst>
          </a:prstGeom>
          <a:solidFill>
            <a:srgbClr val="312140"/>
          </a:solidFill>
          <a:ln/>
        </p:spPr>
        <p:txBody>
          <a:bodyPr/>
          <a:lstStyle/>
          <a:p>
            <a:endParaRPr lang="en-US"/>
          </a:p>
        </p:txBody>
      </p:sp>
      <p:sp>
        <p:nvSpPr>
          <p:cNvPr id="6" name="Text 4"/>
          <p:cNvSpPr/>
          <p:nvPr/>
        </p:nvSpPr>
        <p:spPr>
          <a:xfrm>
            <a:off x="4009906" y="2766040"/>
            <a:ext cx="2606040" cy="347186"/>
          </a:xfrm>
          <a:prstGeom prst="rect">
            <a:avLst/>
          </a:prstGeom>
          <a:noFill/>
          <a:ln/>
        </p:spPr>
        <p:txBody>
          <a:bodyPr wrap="none" rtlCol="0" anchor="t"/>
          <a:lstStyle/>
          <a:p>
            <a:pPr marL="0" indent="0">
              <a:lnSpc>
                <a:spcPts val="2734"/>
              </a:lnSpc>
              <a:buNone/>
            </a:pPr>
            <a:r>
              <a:rPr lang="en-US" sz="2187" b="1" dirty="0">
                <a:solidFill>
                  <a:srgbClr val="00B0F0"/>
                </a:solidFill>
                <a:latin typeface="Inconsolata" pitchFamily="34" charset="0"/>
                <a:ea typeface="Inconsolata" pitchFamily="34" charset="-122"/>
                <a:cs typeface="Inconsolata" pitchFamily="34" charset="-120"/>
              </a:rPr>
              <a:t>System Architecture</a:t>
            </a:r>
            <a:endParaRPr lang="en-US" sz="2187" dirty="0">
              <a:solidFill>
                <a:srgbClr val="00B0F0"/>
              </a:solidFill>
            </a:endParaRPr>
          </a:p>
        </p:txBody>
      </p:sp>
      <p:sp>
        <p:nvSpPr>
          <p:cNvPr id="7" name="Text 5"/>
          <p:cNvSpPr/>
          <p:nvPr/>
        </p:nvSpPr>
        <p:spPr>
          <a:xfrm>
            <a:off x="4009906" y="3335397"/>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smart home automation system is comprised of several key components that work together seamlessly.</a:t>
            </a:r>
            <a:endParaRPr lang="en-US" sz="1750" dirty="0"/>
          </a:p>
        </p:txBody>
      </p:sp>
      <p:sp>
        <p:nvSpPr>
          <p:cNvPr id="8" name="Shape 6"/>
          <p:cNvSpPr/>
          <p:nvPr/>
        </p:nvSpPr>
        <p:spPr>
          <a:xfrm>
            <a:off x="9064943" y="2543870"/>
            <a:ext cx="5166122" cy="2079903"/>
          </a:xfrm>
          <a:prstGeom prst="roundRect">
            <a:avLst>
              <a:gd name="adj" fmla="val 3205"/>
            </a:avLst>
          </a:prstGeom>
          <a:solidFill>
            <a:srgbClr val="312140"/>
          </a:solidFill>
          <a:ln/>
        </p:spPr>
        <p:txBody>
          <a:bodyPr/>
          <a:lstStyle/>
          <a:p>
            <a:endParaRPr lang="en-US"/>
          </a:p>
        </p:txBody>
      </p:sp>
      <p:sp>
        <p:nvSpPr>
          <p:cNvPr id="9" name="Text 7"/>
          <p:cNvSpPr/>
          <p:nvPr/>
        </p:nvSpPr>
        <p:spPr>
          <a:xfrm>
            <a:off x="9398199" y="2766040"/>
            <a:ext cx="2606040" cy="347186"/>
          </a:xfrm>
          <a:prstGeom prst="rect">
            <a:avLst/>
          </a:prstGeom>
          <a:noFill/>
          <a:ln/>
        </p:spPr>
        <p:txBody>
          <a:bodyPr wrap="none" rtlCol="0" anchor="t"/>
          <a:lstStyle/>
          <a:p>
            <a:pPr marL="0" indent="0">
              <a:lnSpc>
                <a:spcPts val="2734"/>
              </a:lnSpc>
              <a:buNone/>
            </a:pPr>
            <a:r>
              <a:rPr lang="en-US" sz="2187" b="1" dirty="0">
                <a:solidFill>
                  <a:srgbClr val="00B0F0"/>
                </a:solidFill>
                <a:latin typeface="Inconsolata" pitchFamily="34" charset="0"/>
                <a:ea typeface="Inconsolata" pitchFamily="34" charset="-122"/>
                <a:cs typeface="Inconsolata" pitchFamily="34" charset="-120"/>
              </a:rPr>
              <a:t>User Authentication</a:t>
            </a:r>
            <a:endParaRPr lang="en-US" sz="2187" dirty="0">
              <a:solidFill>
                <a:srgbClr val="00B0F0"/>
              </a:solidFill>
            </a:endParaRPr>
          </a:p>
        </p:txBody>
      </p:sp>
      <p:sp>
        <p:nvSpPr>
          <p:cNvPr id="10" name="Text 8"/>
          <p:cNvSpPr/>
          <p:nvPr/>
        </p:nvSpPr>
        <p:spPr>
          <a:xfrm>
            <a:off x="9398199" y="3335397"/>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Register and authenticate users to ensure secure access to the system's functionalities.</a:t>
            </a:r>
            <a:endParaRPr lang="en-US" sz="1750" dirty="0"/>
          </a:p>
        </p:txBody>
      </p:sp>
      <p:sp>
        <p:nvSpPr>
          <p:cNvPr id="11" name="Shape 9"/>
          <p:cNvSpPr/>
          <p:nvPr/>
        </p:nvSpPr>
        <p:spPr>
          <a:xfrm>
            <a:off x="3787736" y="4845943"/>
            <a:ext cx="5166122" cy="2079903"/>
          </a:xfrm>
          <a:prstGeom prst="roundRect">
            <a:avLst>
              <a:gd name="adj" fmla="val 3205"/>
            </a:avLst>
          </a:prstGeom>
          <a:solidFill>
            <a:srgbClr val="312140"/>
          </a:solidFill>
          <a:ln/>
        </p:spPr>
        <p:txBody>
          <a:bodyPr/>
          <a:lstStyle/>
          <a:p>
            <a:endParaRPr lang="en-US"/>
          </a:p>
        </p:txBody>
      </p:sp>
      <p:sp>
        <p:nvSpPr>
          <p:cNvPr id="12" name="Text 10"/>
          <p:cNvSpPr/>
          <p:nvPr/>
        </p:nvSpPr>
        <p:spPr>
          <a:xfrm>
            <a:off x="4009906" y="5068114"/>
            <a:ext cx="2468880" cy="347186"/>
          </a:xfrm>
          <a:prstGeom prst="rect">
            <a:avLst/>
          </a:prstGeom>
          <a:noFill/>
          <a:ln/>
        </p:spPr>
        <p:txBody>
          <a:bodyPr wrap="none" rtlCol="0" anchor="t"/>
          <a:lstStyle/>
          <a:p>
            <a:pPr marL="0" indent="0">
              <a:lnSpc>
                <a:spcPts val="2734"/>
              </a:lnSpc>
              <a:buNone/>
            </a:pPr>
            <a:r>
              <a:rPr lang="en-US" sz="2187" b="1" dirty="0">
                <a:solidFill>
                  <a:srgbClr val="00B0F0"/>
                </a:solidFill>
                <a:latin typeface="Inconsolata" pitchFamily="34" charset="0"/>
                <a:ea typeface="Inconsolata" pitchFamily="34" charset="-122"/>
              </a:rPr>
              <a:t>Efficient power console</a:t>
            </a:r>
            <a:endParaRPr lang="en-US" sz="2187" dirty="0">
              <a:solidFill>
                <a:srgbClr val="00B0F0"/>
              </a:solidFill>
            </a:endParaRPr>
          </a:p>
        </p:txBody>
      </p:sp>
      <p:sp>
        <p:nvSpPr>
          <p:cNvPr id="13" name="Text 11"/>
          <p:cNvSpPr/>
          <p:nvPr/>
        </p:nvSpPr>
        <p:spPr>
          <a:xfrm>
            <a:off x="4009906" y="5637471"/>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Control and manage your kitchen activities for a seamless cooking experience.</a:t>
            </a:r>
            <a:endParaRPr lang="en-US" sz="1750" dirty="0"/>
          </a:p>
        </p:txBody>
      </p:sp>
      <p:sp>
        <p:nvSpPr>
          <p:cNvPr id="14" name="Shape 12"/>
          <p:cNvSpPr/>
          <p:nvPr/>
        </p:nvSpPr>
        <p:spPr>
          <a:xfrm>
            <a:off x="9064943" y="4845943"/>
            <a:ext cx="5166122" cy="2079903"/>
          </a:xfrm>
          <a:prstGeom prst="roundRect">
            <a:avLst>
              <a:gd name="adj" fmla="val 3205"/>
            </a:avLst>
          </a:prstGeom>
          <a:solidFill>
            <a:srgbClr val="312140"/>
          </a:solidFill>
          <a:ln/>
        </p:spPr>
        <p:txBody>
          <a:bodyPr/>
          <a:lstStyle/>
          <a:p>
            <a:endParaRPr lang="en-US"/>
          </a:p>
        </p:txBody>
      </p:sp>
      <p:sp>
        <p:nvSpPr>
          <p:cNvPr id="15" name="Text 13"/>
          <p:cNvSpPr/>
          <p:nvPr/>
        </p:nvSpPr>
        <p:spPr>
          <a:xfrm>
            <a:off x="9080422" y="5068114"/>
            <a:ext cx="2221944" cy="347186"/>
          </a:xfrm>
          <a:prstGeom prst="rect">
            <a:avLst/>
          </a:prstGeom>
          <a:noFill/>
          <a:ln/>
        </p:spPr>
        <p:txBody>
          <a:bodyPr wrap="none" rtlCol="0" anchor="t"/>
          <a:lstStyle/>
          <a:p>
            <a:pPr marL="0" indent="0">
              <a:lnSpc>
                <a:spcPts val="2734"/>
              </a:lnSpc>
              <a:buNone/>
            </a:pPr>
            <a:r>
              <a:rPr lang="en-US" sz="2187" b="1" dirty="0">
                <a:solidFill>
                  <a:srgbClr val="00B0F0"/>
                </a:solidFill>
                <a:latin typeface="Inconsolata" pitchFamily="34" charset="0"/>
                <a:ea typeface="Inconsolata" pitchFamily="34" charset="-122"/>
              </a:rPr>
              <a:t>How the OOP concepts are implemented</a:t>
            </a:r>
            <a:endParaRPr lang="en-US" sz="2187" dirty="0">
              <a:solidFill>
                <a:srgbClr val="00B0F0"/>
              </a:solidFill>
            </a:endParaRPr>
          </a:p>
        </p:txBody>
      </p:sp>
      <p:sp>
        <p:nvSpPr>
          <p:cNvPr id="16" name="Text 14"/>
          <p:cNvSpPr/>
          <p:nvPr/>
        </p:nvSpPr>
        <p:spPr>
          <a:xfrm>
            <a:off x="9398199" y="5637471"/>
            <a:ext cx="472178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Effortlessly manage the user data in your home to create the perfect ambiance for any occasion.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227FC6-AD6B-1E0F-9AE5-A7A84B41EEF3}"/>
              </a:ext>
            </a:extLst>
          </p:cNvPr>
          <p:cNvPicPr>
            <a:picLocks noChangeAspect="1"/>
          </p:cNvPicPr>
          <p:nvPr/>
        </p:nvPicPr>
        <p:blipFill>
          <a:blip r:embed="rId3"/>
          <a:stretch>
            <a:fillRect/>
          </a:stretch>
        </p:blipFill>
        <p:spPr>
          <a:xfrm>
            <a:off x="-24028" y="-532435"/>
            <a:ext cx="14678455" cy="8770287"/>
          </a:xfrm>
          <a:prstGeom prst="rect">
            <a:avLst/>
          </a:prstGeom>
        </p:spPr>
      </p:pic>
      <p:sp>
        <p:nvSpPr>
          <p:cNvPr id="4" name="Text 2"/>
          <p:cNvSpPr/>
          <p:nvPr/>
        </p:nvSpPr>
        <p:spPr>
          <a:xfrm>
            <a:off x="4333278" y="507306"/>
            <a:ext cx="5356860" cy="694373"/>
          </a:xfrm>
          <a:prstGeom prst="rect">
            <a:avLst/>
          </a:prstGeom>
          <a:noFill/>
          <a:ln/>
        </p:spPr>
        <p:txBody>
          <a:bodyPr wrap="none" rtlCol="0" anchor="t"/>
          <a:lstStyle/>
          <a:p>
            <a:pPr marL="0" indent="0">
              <a:lnSpc>
                <a:spcPts val="5468"/>
              </a:lnSpc>
              <a:buNone/>
            </a:pPr>
            <a:r>
              <a:rPr lang="en-US" sz="4374" b="1" dirty="0">
                <a:solidFill>
                  <a:schemeClr val="tx1">
                    <a:lumMod val="85000"/>
                    <a:lumOff val="15000"/>
                  </a:schemeClr>
                </a:solidFill>
                <a:effectLst>
                  <a:outerShdw blurRad="50800" dist="38100" dir="5400000" algn="t" rotWithShape="0">
                    <a:prstClr val="black">
                      <a:alpha val="40000"/>
                    </a:prstClr>
                  </a:outerShdw>
                </a:effectLst>
                <a:latin typeface="Inconsolata" pitchFamily="34" charset="0"/>
                <a:ea typeface="Inconsolata" pitchFamily="34" charset="-122"/>
                <a:cs typeface="Inconsolata" pitchFamily="34" charset="-120"/>
              </a:rPr>
              <a:t>User Authentication</a:t>
            </a:r>
            <a:endParaRPr lang="en-US" sz="4374" dirty="0">
              <a:solidFill>
                <a:schemeClr val="tx1">
                  <a:lumMod val="85000"/>
                  <a:lumOff val="15000"/>
                </a:schemeClr>
              </a:solidFill>
              <a:effectLst>
                <a:outerShdw blurRad="50800" dist="38100" dir="5400000" algn="t" rotWithShape="0">
                  <a:prstClr val="black">
                    <a:alpha val="40000"/>
                  </a:prstClr>
                </a:outerShdw>
              </a:effectLst>
            </a:endParaRPr>
          </a:p>
        </p:txBody>
      </p:sp>
      <p:sp>
        <p:nvSpPr>
          <p:cNvPr id="5" name="Shape 3"/>
          <p:cNvSpPr/>
          <p:nvPr/>
        </p:nvSpPr>
        <p:spPr>
          <a:xfrm>
            <a:off x="2755304" y="1544141"/>
            <a:ext cx="499943" cy="499943"/>
          </a:xfrm>
          <a:prstGeom prst="roundRect">
            <a:avLst>
              <a:gd name="adj" fmla="val 13333"/>
            </a:avLst>
          </a:prstGeom>
          <a:solidFill>
            <a:srgbClr val="312140"/>
          </a:solidFill>
          <a:ln/>
        </p:spPr>
        <p:txBody>
          <a:bodyPr/>
          <a:lstStyle/>
          <a:p>
            <a:endParaRPr lang="en-US"/>
          </a:p>
        </p:txBody>
      </p:sp>
      <p:sp>
        <p:nvSpPr>
          <p:cNvPr id="6" name="Text 4"/>
          <p:cNvSpPr/>
          <p:nvPr/>
        </p:nvSpPr>
        <p:spPr>
          <a:xfrm>
            <a:off x="2921397" y="1585813"/>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1</a:t>
            </a:r>
            <a:endParaRPr lang="en-US" sz="2624" dirty="0">
              <a:solidFill>
                <a:srgbClr val="00B0F0"/>
              </a:solidFill>
            </a:endParaRPr>
          </a:p>
        </p:txBody>
      </p:sp>
      <p:sp>
        <p:nvSpPr>
          <p:cNvPr id="7" name="Text 5"/>
          <p:cNvSpPr/>
          <p:nvPr/>
        </p:nvSpPr>
        <p:spPr>
          <a:xfrm>
            <a:off x="3477418" y="1620460"/>
            <a:ext cx="3429000" cy="347186"/>
          </a:xfrm>
          <a:prstGeom prst="rect">
            <a:avLst/>
          </a:prstGeom>
          <a:noFill/>
          <a:ln/>
        </p:spPr>
        <p:txBody>
          <a:bodyPr wrap="none" rtlCol="0" anchor="t"/>
          <a:lstStyle/>
          <a:p>
            <a:pPr marL="0" indent="0">
              <a:lnSpc>
                <a:spcPts val="2734"/>
              </a:lnSpc>
              <a:buNone/>
            </a:pPr>
            <a:r>
              <a:rPr lang="en-US" sz="2187" b="1" dirty="0">
                <a:solidFill>
                  <a:srgbClr val="0070C0"/>
                </a:solidFill>
                <a:latin typeface="Inconsolata" pitchFamily="34" charset="0"/>
                <a:ea typeface="Inconsolata" pitchFamily="34" charset="-122"/>
                <a:cs typeface="Inconsolata" pitchFamily="34" charset="-120"/>
              </a:rPr>
              <a:t>Register and Authenticate</a:t>
            </a:r>
            <a:endParaRPr lang="en-US" sz="2187" dirty="0">
              <a:solidFill>
                <a:srgbClr val="0070C0"/>
              </a:solidFill>
            </a:endParaRPr>
          </a:p>
        </p:txBody>
      </p:sp>
      <p:sp>
        <p:nvSpPr>
          <p:cNvPr id="8" name="Text 6"/>
          <p:cNvSpPr/>
          <p:nvPr/>
        </p:nvSpPr>
        <p:spPr>
          <a:xfrm>
            <a:off x="3477418" y="2189817"/>
            <a:ext cx="3820001" cy="1066205"/>
          </a:xfrm>
          <a:prstGeom prst="rect">
            <a:avLst/>
          </a:prstGeom>
          <a:noFill/>
          <a:ln/>
        </p:spPr>
        <p:txBody>
          <a:bodyPr wrap="square" rtlCol="0" anchor="t"/>
          <a:lstStyle/>
          <a:p>
            <a:pPr marL="0" indent="0">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Create user accounts and ensure secure access with username and password authentication</a:t>
            </a: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9" name="Shape 7"/>
          <p:cNvSpPr/>
          <p:nvPr/>
        </p:nvSpPr>
        <p:spPr>
          <a:xfrm>
            <a:off x="7519590" y="1544141"/>
            <a:ext cx="499943" cy="499943"/>
          </a:xfrm>
          <a:prstGeom prst="roundRect">
            <a:avLst>
              <a:gd name="adj" fmla="val 13333"/>
            </a:avLst>
          </a:prstGeom>
          <a:solidFill>
            <a:srgbClr val="312140"/>
          </a:solidFill>
          <a:ln/>
        </p:spPr>
        <p:txBody>
          <a:bodyPr/>
          <a:lstStyle/>
          <a:p>
            <a:endParaRPr lang="en-US"/>
          </a:p>
        </p:txBody>
      </p:sp>
      <p:sp>
        <p:nvSpPr>
          <p:cNvPr id="10" name="Text 8"/>
          <p:cNvSpPr/>
          <p:nvPr/>
        </p:nvSpPr>
        <p:spPr>
          <a:xfrm>
            <a:off x="7685683" y="1585813"/>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2</a:t>
            </a:r>
            <a:endParaRPr lang="en-US" sz="2624" dirty="0">
              <a:solidFill>
                <a:srgbClr val="00B0F0"/>
              </a:solidFill>
            </a:endParaRPr>
          </a:p>
        </p:txBody>
      </p:sp>
      <p:sp>
        <p:nvSpPr>
          <p:cNvPr id="11" name="Text 9"/>
          <p:cNvSpPr/>
          <p:nvPr/>
        </p:nvSpPr>
        <p:spPr>
          <a:xfrm>
            <a:off x="8241704" y="1620460"/>
            <a:ext cx="2221944" cy="347186"/>
          </a:xfrm>
          <a:prstGeom prst="rect">
            <a:avLst/>
          </a:prstGeom>
          <a:noFill/>
          <a:ln/>
        </p:spPr>
        <p:txBody>
          <a:bodyPr wrap="none" rtlCol="0" anchor="t"/>
          <a:lstStyle/>
          <a:p>
            <a:pPr marL="0" indent="0">
              <a:lnSpc>
                <a:spcPts val="2734"/>
              </a:lnSpc>
              <a:buNone/>
            </a:pPr>
            <a:r>
              <a:rPr lang="en-US" sz="2187" b="1" dirty="0">
                <a:solidFill>
                  <a:srgbClr val="0070C0"/>
                </a:solidFill>
                <a:latin typeface="Inconsolata" pitchFamily="34" charset="0"/>
                <a:ea typeface="Inconsolata" pitchFamily="34" charset="-122"/>
                <a:cs typeface="Inconsolata" pitchFamily="34" charset="-120"/>
              </a:rPr>
              <a:t>Seamless Access</a:t>
            </a:r>
            <a:endParaRPr lang="en-US" sz="2187" dirty="0">
              <a:solidFill>
                <a:srgbClr val="0070C0"/>
              </a:solidFill>
            </a:endParaRPr>
          </a:p>
        </p:txBody>
      </p:sp>
      <p:sp>
        <p:nvSpPr>
          <p:cNvPr id="12" name="Text 10"/>
          <p:cNvSpPr/>
          <p:nvPr/>
        </p:nvSpPr>
        <p:spPr>
          <a:xfrm>
            <a:off x="8241704" y="2189817"/>
            <a:ext cx="3820001" cy="1066205"/>
          </a:xfrm>
          <a:prstGeom prst="rect">
            <a:avLst/>
          </a:prstGeom>
          <a:noFill/>
          <a:ln/>
        </p:spPr>
        <p:txBody>
          <a:bodyPr wrap="square" rtlCol="0" anchor="t"/>
          <a:lstStyle/>
          <a:p>
            <a:pPr marL="0" indent="0">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Login with ease using your unique credentials for a hassle-free experience.</a:t>
            </a:r>
            <a:endParaRPr lang="en-US" sz="1750" dirty="0">
              <a:solidFill>
                <a:schemeClr val="tx1">
                  <a:lumMod val="95000"/>
                  <a:lumOff val="5000"/>
                </a:schemeClr>
              </a:solidFill>
            </a:endParaRPr>
          </a:p>
        </p:txBody>
      </p:sp>
      <p:sp>
        <p:nvSpPr>
          <p:cNvPr id="13" name="Shape 11"/>
          <p:cNvSpPr/>
          <p:nvPr/>
        </p:nvSpPr>
        <p:spPr>
          <a:xfrm>
            <a:off x="2755304" y="3651785"/>
            <a:ext cx="499943" cy="499943"/>
          </a:xfrm>
          <a:prstGeom prst="roundRect">
            <a:avLst>
              <a:gd name="adj" fmla="val 13333"/>
            </a:avLst>
          </a:prstGeom>
          <a:solidFill>
            <a:srgbClr val="312140"/>
          </a:solidFill>
          <a:ln/>
        </p:spPr>
        <p:txBody>
          <a:bodyPr/>
          <a:lstStyle/>
          <a:p>
            <a:endParaRPr lang="en-US"/>
          </a:p>
        </p:txBody>
      </p:sp>
      <p:sp>
        <p:nvSpPr>
          <p:cNvPr id="14" name="Text 12"/>
          <p:cNvSpPr/>
          <p:nvPr/>
        </p:nvSpPr>
        <p:spPr>
          <a:xfrm>
            <a:off x="2921397" y="3629378"/>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3</a:t>
            </a:r>
            <a:endParaRPr lang="en-US" sz="2624" dirty="0">
              <a:solidFill>
                <a:srgbClr val="00B0F0"/>
              </a:solidFill>
            </a:endParaRPr>
          </a:p>
        </p:txBody>
      </p:sp>
      <p:sp>
        <p:nvSpPr>
          <p:cNvPr id="15" name="Text 13"/>
          <p:cNvSpPr/>
          <p:nvPr/>
        </p:nvSpPr>
        <p:spPr>
          <a:xfrm>
            <a:off x="3477418" y="3728105"/>
            <a:ext cx="2221944" cy="347186"/>
          </a:xfrm>
          <a:prstGeom prst="rect">
            <a:avLst/>
          </a:prstGeom>
          <a:noFill/>
          <a:ln/>
        </p:spPr>
        <p:txBody>
          <a:bodyPr wrap="none" rtlCol="0" anchor="t"/>
          <a:lstStyle/>
          <a:p>
            <a:pPr marL="0" indent="0">
              <a:lnSpc>
                <a:spcPts val="2734"/>
              </a:lnSpc>
              <a:buNone/>
            </a:pPr>
            <a:r>
              <a:rPr lang="en-US" sz="2187" b="1" dirty="0">
                <a:solidFill>
                  <a:srgbClr val="0070C0"/>
                </a:solidFill>
                <a:latin typeface="Inconsolata" pitchFamily="34" charset="0"/>
                <a:ea typeface="Inconsolata" pitchFamily="34" charset="-122"/>
                <a:cs typeface="Inconsolata" pitchFamily="34" charset="-120"/>
              </a:rPr>
              <a:t>Password Reset</a:t>
            </a:r>
            <a:endParaRPr lang="en-US" sz="2187" dirty="0">
              <a:solidFill>
                <a:srgbClr val="0070C0"/>
              </a:solidFill>
            </a:endParaRPr>
          </a:p>
        </p:txBody>
      </p:sp>
      <p:sp>
        <p:nvSpPr>
          <p:cNvPr id="16" name="Text 14"/>
          <p:cNvSpPr/>
          <p:nvPr/>
        </p:nvSpPr>
        <p:spPr>
          <a:xfrm>
            <a:off x="3477418" y="4297461"/>
            <a:ext cx="8584287" cy="710803"/>
          </a:xfrm>
          <a:prstGeom prst="rect">
            <a:avLst/>
          </a:prstGeom>
          <a:noFill/>
          <a:ln/>
        </p:spPr>
        <p:txBody>
          <a:bodyPr wrap="square" rtlCol="0" anchor="t"/>
          <a:lstStyle/>
          <a:p>
            <a:pPr marL="0" indent="0">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If you ever forget your password, </a:t>
            </a:r>
          </a:p>
          <a:p>
            <a:pPr marL="0" indent="0">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easily reset it to regain access to your smart home system.</a:t>
            </a:r>
            <a:endParaRPr lang="en-US" sz="1750" dirty="0">
              <a:solidFill>
                <a:schemeClr val="tx1">
                  <a:lumMod val="95000"/>
                  <a:lumOff val="5000"/>
                </a:schemeClr>
              </a:solidFill>
            </a:endParaRPr>
          </a:p>
        </p:txBody>
      </p:sp>
      <p:pic>
        <p:nvPicPr>
          <p:cNvPr id="23" name="Picture 22">
            <a:extLst>
              <a:ext uri="{FF2B5EF4-FFF2-40B4-BE49-F238E27FC236}">
                <a16:creationId xmlns:a16="http://schemas.microsoft.com/office/drawing/2014/main" id="{5BCAD238-8959-C73D-01A6-1333C9E979B1}"/>
              </a:ext>
            </a:extLst>
          </p:cNvPr>
          <p:cNvPicPr>
            <a:picLocks noChangeAspect="1"/>
          </p:cNvPicPr>
          <p:nvPr/>
        </p:nvPicPr>
        <p:blipFill>
          <a:blip r:embed="rId4"/>
          <a:stretch>
            <a:fillRect/>
          </a:stretch>
        </p:blipFill>
        <p:spPr>
          <a:xfrm>
            <a:off x="9173001" y="2044084"/>
            <a:ext cx="6837355" cy="6507067"/>
          </a:xfrm>
          <a:prstGeom prst="rect">
            <a:avLst/>
          </a:prstGeom>
        </p:spPr>
      </p:pic>
      <p:sp>
        <p:nvSpPr>
          <p:cNvPr id="25" name="Shape 11">
            <a:extLst>
              <a:ext uri="{FF2B5EF4-FFF2-40B4-BE49-F238E27FC236}">
                <a16:creationId xmlns:a16="http://schemas.microsoft.com/office/drawing/2014/main" id="{5F3D7EFF-13E3-FCFA-861F-76FE8544E08E}"/>
              </a:ext>
            </a:extLst>
          </p:cNvPr>
          <p:cNvSpPr/>
          <p:nvPr/>
        </p:nvSpPr>
        <p:spPr>
          <a:xfrm>
            <a:off x="2837036" y="5463615"/>
            <a:ext cx="499943" cy="499943"/>
          </a:xfrm>
          <a:prstGeom prst="roundRect">
            <a:avLst>
              <a:gd name="adj" fmla="val 13333"/>
            </a:avLst>
          </a:prstGeom>
          <a:solidFill>
            <a:srgbClr val="312140"/>
          </a:solidFill>
          <a:ln/>
        </p:spPr>
        <p:txBody>
          <a:bodyPr/>
          <a:lstStyle/>
          <a:p>
            <a:endParaRPr lang="en-US"/>
          </a:p>
        </p:txBody>
      </p:sp>
      <p:sp>
        <p:nvSpPr>
          <p:cNvPr id="26" name="Text 12">
            <a:extLst>
              <a:ext uri="{FF2B5EF4-FFF2-40B4-BE49-F238E27FC236}">
                <a16:creationId xmlns:a16="http://schemas.microsoft.com/office/drawing/2014/main" id="{3F3A9C4B-4F52-1216-C89B-E6CF507610F2}"/>
              </a:ext>
            </a:extLst>
          </p:cNvPr>
          <p:cNvSpPr/>
          <p:nvPr/>
        </p:nvSpPr>
        <p:spPr>
          <a:xfrm>
            <a:off x="3003187" y="5463615"/>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rPr>
              <a:t>4</a:t>
            </a:r>
            <a:endParaRPr lang="en-US" sz="2624" dirty="0">
              <a:solidFill>
                <a:srgbClr val="00B0F0"/>
              </a:solidFill>
            </a:endParaRPr>
          </a:p>
        </p:txBody>
      </p:sp>
      <p:sp>
        <p:nvSpPr>
          <p:cNvPr id="28" name="TextBox 27">
            <a:extLst>
              <a:ext uri="{FF2B5EF4-FFF2-40B4-BE49-F238E27FC236}">
                <a16:creationId xmlns:a16="http://schemas.microsoft.com/office/drawing/2014/main" id="{5C20785F-359C-B8EA-A62C-381DACA55082}"/>
              </a:ext>
            </a:extLst>
          </p:cNvPr>
          <p:cNvSpPr txBox="1"/>
          <p:nvPr/>
        </p:nvSpPr>
        <p:spPr>
          <a:xfrm>
            <a:off x="3482920" y="5488260"/>
            <a:ext cx="8073340" cy="438582"/>
          </a:xfrm>
          <a:prstGeom prst="rect">
            <a:avLst/>
          </a:prstGeom>
          <a:noFill/>
        </p:spPr>
        <p:txBody>
          <a:bodyPr wrap="square">
            <a:spAutoFit/>
          </a:bodyPr>
          <a:lstStyle/>
          <a:p>
            <a:pPr marL="0" indent="0">
              <a:lnSpc>
                <a:spcPts val="2734"/>
              </a:lnSpc>
              <a:buNone/>
            </a:pPr>
            <a:r>
              <a:rPr lang="en-US" sz="2400" b="1" dirty="0">
                <a:solidFill>
                  <a:srgbClr val="0070C0"/>
                </a:solidFill>
                <a:latin typeface="Inconsolata" pitchFamily="34" charset="0"/>
                <a:ea typeface="Inconsolata" pitchFamily="34" charset="-122"/>
                <a:cs typeface="Inconsolata" pitchFamily="34" charset="-120"/>
              </a:rPr>
              <a:t>OOP Concepts</a:t>
            </a:r>
          </a:p>
        </p:txBody>
      </p:sp>
      <p:sp>
        <p:nvSpPr>
          <p:cNvPr id="30" name="TextBox 29">
            <a:extLst>
              <a:ext uri="{FF2B5EF4-FFF2-40B4-BE49-F238E27FC236}">
                <a16:creationId xmlns:a16="http://schemas.microsoft.com/office/drawing/2014/main" id="{AD85735B-A158-3C7F-C84D-E64797BE12B0}"/>
              </a:ext>
            </a:extLst>
          </p:cNvPr>
          <p:cNvSpPr txBox="1"/>
          <p:nvPr/>
        </p:nvSpPr>
        <p:spPr>
          <a:xfrm>
            <a:off x="3477418" y="5955516"/>
            <a:ext cx="8073340" cy="779893"/>
          </a:xfrm>
          <a:prstGeom prst="rect">
            <a:avLst/>
          </a:prstGeom>
          <a:noFill/>
        </p:spPr>
        <p:txBody>
          <a:bodyPr wrap="square">
            <a:spAutoFit/>
          </a:bodyPr>
          <a:lstStyle/>
          <a:p>
            <a:pPr marL="0" indent="0">
              <a:lnSpc>
                <a:spcPts val="2799"/>
              </a:lnSpc>
              <a:buNone/>
            </a:pPr>
            <a:r>
              <a:rPr lang="en-US" sz="1750" kern="0" spc="-35" dirty="0">
                <a:solidFill>
                  <a:srgbClr val="272525"/>
                </a:solidFill>
                <a:latin typeface="Fira Sans" panose="020B0503050000020004" pitchFamily="34" charset="0"/>
                <a:ea typeface="Inter" pitchFamily="34" charset="-122"/>
                <a:cs typeface="Inter" pitchFamily="34" charset="-120"/>
              </a:rPr>
              <a:t>Encapsulation: Private instance variables and getter and setter methods for accessing and modifying the user's data.</a:t>
            </a:r>
            <a:endParaRPr lang="en-US" sz="1750" dirty="0">
              <a:latin typeface="Fira Sans" panose="020B05030500000200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CB2BF5-DD76-5F67-67ED-DAF10652C4D4}"/>
              </a:ext>
            </a:extLst>
          </p:cNvPr>
          <p:cNvPicPr>
            <a:picLocks noChangeAspect="1"/>
          </p:cNvPicPr>
          <p:nvPr/>
        </p:nvPicPr>
        <p:blipFill>
          <a:blip r:embed="rId3"/>
          <a:stretch>
            <a:fillRect/>
          </a:stretch>
        </p:blipFill>
        <p:spPr>
          <a:xfrm>
            <a:off x="0" y="0"/>
            <a:ext cx="14678455" cy="8229600"/>
          </a:xfrm>
          <a:prstGeom prst="rect">
            <a:avLst/>
          </a:prstGeom>
        </p:spPr>
      </p:pic>
      <p:sp>
        <p:nvSpPr>
          <p:cNvPr id="4" name="Text 2"/>
          <p:cNvSpPr/>
          <p:nvPr/>
        </p:nvSpPr>
        <p:spPr>
          <a:xfrm>
            <a:off x="4089093" y="700762"/>
            <a:ext cx="5638800" cy="694373"/>
          </a:xfrm>
          <a:prstGeom prst="rect">
            <a:avLst/>
          </a:prstGeom>
          <a:noFill/>
          <a:ln/>
        </p:spPr>
        <p:txBody>
          <a:bodyPr wrap="none" rtlCol="0" anchor="t"/>
          <a:lstStyle/>
          <a:p>
            <a:pPr marL="0" indent="0">
              <a:lnSpc>
                <a:spcPts val="5468"/>
              </a:lnSpc>
              <a:buNone/>
            </a:pPr>
            <a:r>
              <a:rPr lang="en-US" sz="4374" b="1" dirty="0">
                <a:effectLst>
                  <a:outerShdw blurRad="50800" dist="38100" dir="2700000" algn="tl" rotWithShape="0">
                    <a:prstClr val="black">
                      <a:alpha val="40000"/>
                    </a:prstClr>
                  </a:outerShdw>
                </a:effectLst>
                <a:latin typeface="Inconsolata" pitchFamily="34" charset="0"/>
                <a:ea typeface="Inconsolata" pitchFamily="34" charset="-122"/>
                <a:cs typeface="Inconsolata" pitchFamily="34" charset="-120"/>
              </a:rPr>
              <a:t>Smart Device Control</a:t>
            </a:r>
            <a:endParaRPr lang="en-US" sz="4374" dirty="0">
              <a:effectLst>
                <a:outerShdw blurRad="50800" dist="38100" dir="2700000" algn="tl" rotWithShape="0">
                  <a:prstClr val="black">
                    <a:alpha val="40000"/>
                  </a:prstClr>
                </a:outerShdw>
              </a:effectLst>
            </a:endParaRPr>
          </a:p>
        </p:txBody>
      </p:sp>
      <p:pic>
        <p:nvPicPr>
          <p:cNvPr id="5" name="Image 0" descr="preencoded.png"/>
          <p:cNvPicPr>
            <a:picLocks noChangeAspect="1"/>
          </p:cNvPicPr>
          <p:nvPr/>
        </p:nvPicPr>
        <p:blipFill>
          <a:blip r:embed="rId4"/>
          <a:stretch>
            <a:fillRect/>
          </a:stretch>
        </p:blipFill>
        <p:spPr>
          <a:xfrm>
            <a:off x="2037993" y="2077879"/>
            <a:ext cx="3295888" cy="2036921"/>
          </a:xfrm>
          <a:prstGeom prst="rect">
            <a:avLst/>
          </a:prstGeom>
        </p:spPr>
      </p:pic>
      <p:sp>
        <p:nvSpPr>
          <p:cNvPr id="6" name="Text 3"/>
          <p:cNvSpPr/>
          <p:nvPr/>
        </p:nvSpPr>
        <p:spPr>
          <a:xfrm>
            <a:off x="2032491" y="4287484"/>
            <a:ext cx="2468880" cy="347186"/>
          </a:xfrm>
          <a:prstGeom prst="rect">
            <a:avLst/>
          </a:prstGeom>
          <a:noFill/>
          <a:ln/>
        </p:spPr>
        <p:txBody>
          <a:bodyPr wrap="none" rtlCol="0" anchor="t"/>
          <a:lstStyle/>
          <a:p>
            <a:pPr marL="0" indent="0" algn="l">
              <a:lnSpc>
                <a:spcPts val="2734"/>
              </a:lnSpc>
              <a:buNone/>
            </a:pPr>
            <a:r>
              <a:rPr lang="en-US" sz="2187" b="1" dirty="0">
                <a:solidFill>
                  <a:srgbClr val="0070C0"/>
                </a:solidFill>
                <a:latin typeface="Inconsolata" pitchFamily="34" charset="0"/>
                <a:ea typeface="Inconsolata" pitchFamily="34" charset="-122"/>
                <a:cs typeface="Inconsolata" pitchFamily="34" charset="-120"/>
              </a:rPr>
              <a:t>Thermostat Control</a:t>
            </a:r>
            <a:endParaRPr lang="en-US" sz="2187" dirty="0">
              <a:solidFill>
                <a:srgbClr val="0070C0"/>
              </a:solidFill>
            </a:endParaRPr>
          </a:p>
        </p:txBody>
      </p:sp>
      <p:sp>
        <p:nvSpPr>
          <p:cNvPr id="7" name="Text 4"/>
          <p:cNvSpPr/>
          <p:nvPr/>
        </p:nvSpPr>
        <p:spPr>
          <a:xfrm>
            <a:off x="2037993" y="4850130"/>
            <a:ext cx="3295888" cy="1066205"/>
          </a:xfrm>
          <a:prstGeom prst="rect">
            <a:avLst/>
          </a:prstGeom>
          <a:noFill/>
          <a:ln/>
        </p:spPr>
        <p:txBody>
          <a:bodyPr wrap="square" rtlCol="0" anchor="t"/>
          <a:lstStyle/>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Efficiently manage and adjust the temperature in your home for ultimate comfort.</a:t>
            </a:r>
            <a:endParaRPr lang="en-US" sz="1750" dirty="0">
              <a:solidFill>
                <a:schemeClr val="tx1">
                  <a:lumMod val="95000"/>
                  <a:lumOff val="5000"/>
                </a:schemeClr>
              </a:solidFill>
            </a:endParaRPr>
          </a:p>
        </p:txBody>
      </p:sp>
      <p:pic>
        <p:nvPicPr>
          <p:cNvPr id="8" name="Image 1" descr="preencoded.png"/>
          <p:cNvPicPr>
            <a:picLocks noChangeAspect="1"/>
          </p:cNvPicPr>
          <p:nvPr/>
        </p:nvPicPr>
        <p:blipFill>
          <a:blip r:embed="rId5"/>
          <a:stretch>
            <a:fillRect/>
          </a:stretch>
        </p:blipFill>
        <p:spPr>
          <a:xfrm>
            <a:off x="5691223" y="2077879"/>
            <a:ext cx="3296007" cy="2037040"/>
          </a:xfrm>
          <a:prstGeom prst="rect">
            <a:avLst/>
          </a:prstGeom>
        </p:spPr>
      </p:pic>
      <p:sp>
        <p:nvSpPr>
          <p:cNvPr id="9" name="Text 5"/>
          <p:cNvSpPr/>
          <p:nvPr/>
        </p:nvSpPr>
        <p:spPr>
          <a:xfrm>
            <a:off x="5661635" y="4287603"/>
            <a:ext cx="2468880" cy="347186"/>
          </a:xfrm>
          <a:prstGeom prst="rect">
            <a:avLst/>
          </a:prstGeom>
          <a:noFill/>
          <a:ln/>
        </p:spPr>
        <p:txBody>
          <a:bodyPr wrap="none" rtlCol="0" anchor="t"/>
          <a:lstStyle/>
          <a:p>
            <a:pPr marL="0" indent="0" algn="l">
              <a:lnSpc>
                <a:spcPts val="2734"/>
              </a:lnSpc>
              <a:buNone/>
            </a:pPr>
            <a:r>
              <a:rPr lang="en-US" sz="2187" b="1" dirty="0">
                <a:solidFill>
                  <a:srgbClr val="0070C0"/>
                </a:solidFill>
                <a:latin typeface="Inconsolata" pitchFamily="34" charset="0"/>
                <a:ea typeface="Inconsolata" pitchFamily="34" charset="-122"/>
                <a:cs typeface="Inconsolata" pitchFamily="34" charset="-120"/>
              </a:rPr>
              <a:t>Smart Lock Control</a:t>
            </a:r>
            <a:endParaRPr lang="en-US" sz="2187" dirty="0">
              <a:solidFill>
                <a:srgbClr val="0070C0"/>
              </a:solidFill>
            </a:endParaRPr>
          </a:p>
        </p:txBody>
      </p:sp>
      <p:sp>
        <p:nvSpPr>
          <p:cNvPr id="10" name="Text 6"/>
          <p:cNvSpPr/>
          <p:nvPr/>
        </p:nvSpPr>
        <p:spPr>
          <a:xfrm>
            <a:off x="5667137" y="4850249"/>
            <a:ext cx="3296007" cy="1066205"/>
          </a:xfrm>
          <a:prstGeom prst="rect">
            <a:avLst/>
          </a:prstGeom>
          <a:noFill/>
          <a:ln/>
        </p:spPr>
        <p:txBody>
          <a:bodyPr wrap="square" rtlCol="0" anchor="t"/>
          <a:lstStyle/>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Securely control access to your home by managing your smart locks.</a:t>
            </a:r>
            <a:endParaRPr lang="en-US" sz="1750" dirty="0">
              <a:solidFill>
                <a:schemeClr val="tx1">
                  <a:lumMod val="95000"/>
                  <a:lumOff val="5000"/>
                </a:schemeClr>
              </a:solidFill>
            </a:endParaRPr>
          </a:p>
        </p:txBody>
      </p:sp>
      <p:pic>
        <p:nvPicPr>
          <p:cNvPr id="11" name="Image 2" descr="preencoded.png"/>
          <p:cNvPicPr>
            <a:picLocks noChangeAspect="1"/>
          </p:cNvPicPr>
          <p:nvPr/>
        </p:nvPicPr>
        <p:blipFill>
          <a:blip r:embed="rId6"/>
          <a:stretch>
            <a:fillRect/>
          </a:stretch>
        </p:blipFill>
        <p:spPr>
          <a:xfrm>
            <a:off x="9296400" y="2077879"/>
            <a:ext cx="3296007" cy="2037040"/>
          </a:xfrm>
          <a:prstGeom prst="rect">
            <a:avLst/>
          </a:prstGeom>
        </p:spPr>
      </p:pic>
      <p:sp>
        <p:nvSpPr>
          <p:cNvPr id="12" name="Text 7"/>
          <p:cNvSpPr/>
          <p:nvPr/>
        </p:nvSpPr>
        <p:spPr>
          <a:xfrm>
            <a:off x="9290898" y="4287603"/>
            <a:ext cx="3296007" cy="694373"/>
          </a:xfrm>
          <a:prstGeom prst="rect">
            <a:avLst/>
          </a:prstGeom>
          <a:noFill/>
          <a:ln/>
        </p:spPr>
        <p:txBody>
          <a:bodyPr wrap="square" rtlCol="0" anchor="t"/>
          <a:lstStyle/>
          <a:p>
            <a:pPr marL="0" indent="0" algn="l">
              <a:lnSpc>
                <a:spcPts val="2734"/>
              </a:lnSpc>
              <a:buNone/>
            </a:pPr>
            <a:r>
              <a:rPr lang="en-US" sz="2187" b="1" dirty="0">
                <a:solidFill>
                  <a:srgbClr val="0070C0"/>
                </a:solidFill>
                <a:latin typeface="Inconsolata" pitchFamily="34" charset="0"/>
                <a:ea typeface="Inconsolata" pitchFamily="34" charset="-122"/>
                <a:cs typeface="Inconsolata" pitchFamily="34" charset="-120"/>
              </a:rPr>
              <a:t>Entertainment System Control</a:t>
            </a:r>
            <a:endParaRPr lang="en-US" sz="2187" dirty="0">
              <a:solidFill>
                <a:srgbClr val="0070C0"/>
              </a:solidFill>
            </a:endParaRPr>
          </a:p>
        </p:txBody>
      </p:sp>
      <p:sp>
        <p:nvSpPr>
          <p:cNvPr id="13" name="Text 8"/>
          <p:cNvSpPr/>
          <p:nvPr/>
        </p:nvSpPr>
        <p:spPr>
          <a:xfrm>
            <a:off x="9296400" y="5197435"/>
            <a:ext cx="3296007" cy="1066205"/>
          </a:xfrm>
          <a:prstGeom prst="rect">
            <a:avLst/>
          </a:prstGeom>
          <a:noFill/>
          <a:ln/>
        </p:spPr>
        <p:txBody>
          <a:bodyPr wrap="square" rtlCol="0" anchor="t"/>
          <a:lstStyle/>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Enjoy immersive entertainment experiences with control over your smart home devices.</a:t>
            </a:r>
            <a:endParaRPr lang="en-US" sz="1750" dirty="0">
              <a:solidFill>
                <a:schemeClr val="tx1">
                  <a:lumMod val="95000"/>
                  <a:lumOff val="5000"/>
                </a:schemeClr>
              </a:solidFill>
            </a:endParaRPr>
          </a:p>
        </p:txBody>
      </p:sp>
      <p:sp>
        <p:nvSpPr>
          <p:cNvPr id="25" name="TextBox 24">
            <a:extLst>
              <a:ext uri="{FF2B5EF4-FFF2-40B4-BE49-F238E27FC236}">
                <a16:creationId xmlns:a16="http://schemas.microsoft.com/office/drawing/2014/main" id="{0E314159-16AD-76FA-3974-B08B1443F737}"/>
              </a:ext>
            </a:extLst>
          </p:cNvPr>
          <p:cNvSpPr txBox="1"/>
          <p:nvPr/>
        </p:nvSpPr>
        <p:spPr>
          <a:xfrm>
            <a:off x="5691223" y="6485839"/>
            <a:ext cx="8073340" cy="438582"/>
          </a:xfrm>
          <a:prstGeom prst="rect">
            <a:avLst/>
          </a:prstGeom>
          <a:noFill/>
        </p:spPr>
        <p:txBody>
          <a:bodyPr wrap="square">
            <a:spAutoFit/>
          </a:bodyPr>
          <a:lstStyle/>
          <a:p>
            <a:pPr marL="0" indent="0">
              <a:lnSpc>
                <a:spcPts val="2734"/>
              </a:lnSpc>
              <a:buNone/>
            </a:pPr>
            <a:r>
              <a:rPr lang="en-US" sz="2400" b="1" dirty="0">
                <a:solidFill>
                  <a:srgbClr val="0070C0"/>
                </a:solidFill>
                <a:latin typeface="Inconsolata" pitchFamily="34" charset="0"/>
                <a:ea typeface="Inconsolata" pitchFamily="34" charset="-122"/>
                <a:cs typeface="Inconsolata" pitchFamily="34" charset="-120"/>
              </a:rPr>
              <a:t>OOP Concepts</a:t>
            </a:r>
          </a:p>
        </p:txBody>
      </p:sp>
      <p:sp>
        <p:nvSpPr>
          <p:cNvPr id="26" name="TextBox 25">
            <a:extLst>
              <a:ext uri="{FF2B5EF4-FFF2-40B4-BE49-F238E27FC236}">
                <a16:creationId xmlns:a16="http://schemas.microsoft.com/office/drawing/2014/main" id="{DBCE595A-75A1-3383-2C8C-9EAE18EC25F7}"/>
              </a:ext>
            </a:extLst>
          </p:cNvPr>
          <p:cNvSpPr txBox="1"/>
          <p:nvPr/>
        </p:nvSpPr>
        <p:spPr>
          <a:xfrm>
            <a:off x="5691223" y="6946384"/>
            <a:ext cx="8073340" cy="1139286"/>
          </a:xfrm>
          <a:prstGeom prst="rect">
            <a:avLst/>
          </a:prstGeom>
          <a:noFill/>
        </p:spPr>
        <p:txBody>
          <a:bodyPr wrap="square">
            <a:spAutoFit/>
          </a:bodyPr>
          <a:lstStyle/>
          <a:p>
            <a:pPr marL="0" indent="0">
              <a:lnSpc>
                <a:spcPts val="2799"/>
              </a:lnSpc>
              <a:buNone/>
            </a:pPr>
            <a:r>
              <a:rPr lang="en-US" sz="1750" kern="0" spc="-35" dirty="0">
                <a:solidFill>
                  <a:srgbClr val="272525"/>
                </a:solidFill>
                <a:latin typeface="Fira Sans" panose="020B0503050000020004" pitchFamily="34" charset="0"/>
                <a:ea typeface="Inter" pitchFamily="34" charset="-122"/>
                <a:cs typeface="Inter" pitchFamily="34" charset="-120"/>
              </a:rPr>
              <a:t>Encapsulation</a:t>
            </a:r>
          </a:p>
          <a:p>
            <a:pPr marL="0" indent="0">
              <a:lnSpc>
                <a:spcPts val="2799"/>
              </a:lnSpc>
              <a:buNone/>
            </a:pPr>
            <a:r>
              <a:rPr lang="en-US" sz="1750" kern="0" spc="-35" dirty="0">
                <a:solidFill>
                  <a:srgbClr val="272525"/>
                </a:solidFill>
                <a:latin typeface="Fira Sans" panose="020B0503050000020004" pitchFamily="34" charset="0"/>
                <a:ea typeface="Inter" pitchFamily="34" charset="-122"/>
              </a:rPr>
              <a:t>Polymorphism</a:t>
            </a:r>
          </a:p>
          <a:p>
            <a:pPr marL="0" indent="0">
              <a:lnSpc>
                <a:spcPts val="2799"/>
              </a:lnSpc>
              <a:buNone/>
            </a:pPr>
            <a:r>
              <a:rPr lang="en-US" sz="1750" kern="0" spc="-35" dirty="0">
                <a:solidFill>
                  <a:srgbClr val="272525"/>
                </a:solidFill>
                <a:latin typeface="Fira Sans" panose="020B0503050000020004" pitchFamily="34" charset="0"/>
                <a:ea typeface="Inter" pitchFamily="34" charset="-122"/>
              </a:rPr>
              <a:t>Inheritance</a:t>
            </a:r>
            <a:endParaRPr lang="en-US" sz="1750" dirty="0">
              <a:latin typeface="Fira Sans" panose="020B0503050000020004" pitchFamily="34" charset="0"/>
            </a:endParaRPr>
          </a:p>
        </p:txBody>
      </p:sp>
      <p:sp>
        <p:nvSpPr>
          <p:cNvPr id="31" name="TextBox 30">
            <a:extLst>
              <a:ext uri="{FF2B5EF4-FFF2-40B4-BE49-F238E27FC236}">
                <a16:creationId xmlns:a16="http://schemas.microsoft.com/office/drawing/2014/main" id="{DC05291D-D664-678A-814F-E24A98EF22C7}"/>
              </a:ext>
            </a:extLst>
          </p:cNvPr>
          <p:cNvSpPr txBox="1"/>
          <p:nvPr/>
        </p:nvSpPr>
        <p:spPr>
          <a:xfrm>
            <a:off x="9290898" y="6686604"/>
            <a:ext cx="8073340" cy="438582"/>
          </a:xfrm>
          <a:prstGeom prst="rect">
            <a:avLst/>
          </a:prstGeom>
          <a:noFill/>
        </p:spPr>
        <p:txBody>
          <a:bodyPr wrap="square">
            <a:spAutoFit/>
          </a:bodyPr>
          <a:lstStyle/>
          <a:p>
            <a:pPr marL="0" indent="0">
              <a:lnSpc>
                <a:spcPts val="2734"/>
              </a:lnSpc>
              <a:buNone/>
            </a:pPr>
            <a:r>
              <a:rPr lang="en-US" sz="2400" b="1" dirty="0">
                <a:solidFill>
                  <a:srgbClr val="0070C0"/>
                </a:solidFill>
                <a:latin typeface="Inconsolata" pitchFamily="34" charset="0"/>
                <a:ea typeface="Inconsolata" pitchFamily="34" charset="-122"/>
                <a:cs typeface="Inconsolata" pitchFamily="34" charset="-120"/>
              </a:rPr>
              <a:t>OOP Concepts</a:t>
            </a:r>
          </a:p>
        </p:txBody>
      </p:sp>
      <p:sp>
        <p:nvSpPr>
          <p:cNvPr id="32" name="TextBox 31">
            <a:extLst>
              <a:ext uri="{FF2B5EF4-FFF2-40B4-BE49-F238E27FC236}">
                <a16:creationId xmlns:a16="http://schemas.microsoft.com/office/drawing/2014/main" id="{1F33CB5F-C7C0-B7C3-0016-DA7BFB624565}"/>
              </a:ext>
            </a:extLst>
          </p:cNvPr>
          <p:cNvSpPr txBox="1"/>
          <p:nvPr/>
        </p:nvSpPr>
        <p:spPr>
          <a:xfrm>
            <a:off x="9290898" y="7147149"/>
            <a:ext cx="8073340" cy="780214"/>
          </a:xfrm>
          <a:prstGeom prst="rect">
            <a:avLst/>
          </a:prstGeom>
          <a:noFill/>
        </p:spPr>
        <p:txBody>
          <a:bodyPr wrap="square">
            <a:spAutoFit/>
          </a:bodyPr>
          <a:lstStyle/>
          <a:p>
            <a:pPr marL="0" indent="0">
              <a:lnSpc>
                <a:spcPts val="2799"/>
              </a:lnSpc>
              <a:buNone/>
            </a:pPr>
            <a:r>
              <a:rPr lang="en-US" sz="1750" kern="0" spc="-35" dirty="0">
                <a:solidFill>
                  <a:srgbClr val="272525"/>
                </a:solidFill>
                <a:latin typeface="Fira Sans" panose="020B0503050000020004" pitchFamily="34" charset="0"/>
                <a:ea typeface="Inter" pitchFamily="34" charset="-122"/>
              </a:rPr>
              <a:t>Polymorphism</a:t>
            </a:r>
          </a:p>
          <a:p>
            <a:pPr marL="0" indent="0">
              <a:lnSpc>
                <a:spcPts val="2799"/>
              </a:lnSpc>
              <a:buNone/>
            </a:pPr>
            <a:r>
              <a:rPr lang="en-US" sz="1750" kern="0" spc="-35" dirty="0">
                <a:solidFill>
                  <a:srgbClr val="272525"/>
                </a:solidFill>
                <a:latin typeface="Fira Sans" panose="020B0503050000020004" pitchFamily="34" charset="0"/>
                <a:ea typeface="Inter" pitchFamily="34" charset="-122"/>
              </a:rPr>
              <a:t>Inheritance</a:t>
            </a:r>
            <a:endParaRPr lang="en-US" sz="1750" dirty="0">
              <a:latin typeface="Fira Sans" panose="020B05030500000200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1D2E70-7F81-B00C-1883-5E87D2726913}"/>
              </a:ext>
            </a:extLst>
          </p:cNvPr>
          <p:cNvPicPr>
            <a:picLocks noChangeAspect="1"/>
          </p:cNvPicPr>
          <p:nvPr/>
        </p:nvPicPr>
        <p:blipFill>
          <a:blip r:embed="rId3"/>
          <a:stretch>
            <a:fillRect/>
          </a:stretch>
        </p:blipFill>
        <p:spPr>
          <a:xfrm>
            <a:off x="0" y="0"/>
            <a:ext cx="14678455" cy="8229600"/>
          </a:xfrm>
          <a:prstGeom prst="rect">
            <a:avLst/>
          </a:prstGeom>
        </p:spPr>
      </p:pic>
      <p:pic>
        <p:nvPicPr>
          <p:cNvPr id="24" name="Picture 23">
            <a:extLst>
              <a:ext uri="{FF2B5EF4-FFF2-40B4-BE49-F238E27FC236}">
                <a16:creationId xmlns:a16="http://schemas.microsoft.com/office/drawing/2014/main" id="{57123058-0468-98AF-BB17-62FE1144FB8B}"/>
              </a:ext>
            </a:extLst>
          </p:cNvPr>
          <p:cNvPicPr>
            <a:picLocks noChangeAspect="1"/>
          </p:cNvPicPr>
          <p:nvPr/>
        </p:nvPicPr>
        <p:blipFill>
          <a:blip r:embed="rId4"/>
          <a:stretch>
            <a:fillRect/>
          </a:stretch>
        </p:blipFill>
        <p:spPr>
          <a:xfrm>
            <a:off x="6896144" y="1499848"/>
            <a:ext cx="8747375" cy="7292144"/>
          </a:xfrm>
          <a:prstGeom prst="rect">
            <a:avLst/>
          </a:prstGeom>
        </p:spPr>
      </p:pic>
      <p:sp>
        <p:nvSpPr>
          <p:cNvPr id="4" name="Text 2"/>
          <p:cNvSpPr/>
          <p:nvPr/>
        </p:nvSpPr>
        <p:spPr>
          <a:xfrm>
            <a:off x="3919282" y="295492"/>
            <a:ext cx="4511040" cy="694373"/>
          </a:xfrm>
          <a:prstGeom prst="rect">
            <a:avLst/>
          </a:prstGeom>
          <a:noFill/>
          <a:ln/>
        </p:spPr>
        <p:txBody>
          <a:bodyPr wrap="none" rtlCol="0" anchor="t"/>
          <a:lstStyle/>
          <a:p>
            <a:pPr marL="0" indent="0">
              <a:lnSpc>
                <a:spcPts val="5468"/>
              </a:lnSpc>
              <a:buNone/>
            </a:pPr>
            <a:r>
              <a:rPr lang="en-US" sz="4374" b="1" dirty="0">
                <a:effectLst>
                  <a:outerShdw blurRad="50800" dist="38100" dir="2700000" algn="tl" rotWithShape="0">
                    <a:prstClr val="black">
                      <a:alpha val="40000"/>
                    </a:prstClr>
                  </a:outerShdw>
                </a:effectLst>
                <a:latin typeface="Inconsolata" pitchFamily="34" charset="0"/>
                <a:ea typeface="Inconsolata" pitchFamily="34" charset="-122"/>
                <a:cs typeface="Inconsolata" pitchFamily="34" charset="-120"/>
              </a:rPr>
              <a:t>Lighting Control</a:t>
            </a:r>
            <a:endParaRPr lang="en-US" sz="4374" dirty="0">
              <a:effectLst>
                <a:outerShdw blurRad="50800" dist="38100" dir="2700000" algn="tl" rotWithShape="0">
                  <a:prstClr val="black">
                    <a:alpha val="40000"/>
                  </a:prstClr>
                </a:outerShdw>
              </a:effectLst>
            </a:endParaRPr>
          </a:p>
        </p:txBody>
      </p:sp>
      <p:sp>
        <p:nvSpPr>
          <p:cNvPr id="5" name="Shape 3"/>
          <p:cNvSpPr/>
          <p:nvPr/>
        </p:nvSpPr>
        <p:spPr>
          <a:xfrm>
            <a:off x="3123605" y="1424909"/>
            <a:ext cx="27742" cy="5776793"/>
          </a:xfrm>
          <a:prstGeom prst="rect">
            <a:avLst/>
          </a:prstGeom>
          <a:solidFill>
            <a:srgbClr val="00B0F0"/>
          </a:solidFill>
          <a:ln/>
        </p:spPr>
        <p:txBody>
          <a:bodyPr/>
          <a:lstStyle/>
          <a:p>
            <a:endParaRPr lang="en-US"/>
          </a:p>
        </p:txBody>
      </p:sp>
      <p:sp>
        <p:nvSpPr>
          <p:cNvPr id="6" name="Shape 4"/>
          <p:cNvSpPr/>
          <p:nvPr/>
        </p:nvSpPr>
        <p:spPr>
          <a:xfrm>
            <a:off x="3387388" y="1834543"/>
            <a:ext cx="777597" cy="27742"/>
          </a:xfrm>
          <a:prstGeom prst="rect">
            <a:avLst/>
          </a:prstGeom>
          <a:solidFill>
            <a:srgbClr val="00B0F0"/>
          </a:solidFill>
          <a:ln/>
        </p:spPr>
        <p:txBody>
          <a:bodyPr/>
          <a:lstStyle/>
          <a:p>
            <a:endParaRPr lang="en-US"/>
          </a:p>
        </p:txBody>
      </p:sp>
      <p:sp>
        <p:nvSpPr>
          <p:cNvPr id="7" name="Shape 5"/>
          <p:cNvSpPr/>
          <p:nvPr/>
        </p:nvSpPr>
        <p:spPr>
          <a:xfrm>
            <a:off x="2887445" y="1598502"/>
            <a:ext cx="499943" cy="499943"/>
          </a:xfrm>
          <a:prstGeom prst="roundRect">
            <a:avLst>
              <a:gd name="adj" fmla="val 13333"/>
            </a:avLst>
          </a:prstGeom>
          <a:solidFill>
            <a:srgbClr val="312140"/>
          </a:solidFill>
          <a:ln/>
        </p:spPr>
        <p:txBody>
          <a:bodyPr/>
          <a:lstStyle/>
          <a:p>
            <a:endParaRPr lang="en-US"/>
          </a:p>
        </p:txBody>
      </p:sp>
      <p:sp>
        <p:nvSpPr>
          <p:cNvPr id="8" name="Text 6"/>
          <p:cNvSpPr/>
          <p:nvPr/>
        </p:nvSpPr>
        <p:spPr>
          <a:xfrm>
            <a:off x="3053537" y="1640174"/>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1</a:t>
            </a:r>
            <a:endParaRPr lang="en-US" sz="2624" dirty="0">
              <a:solidFill>
                <a:srgbClr val="00B0F0"/>
              </a:solidFill>
            </a:endParaRPr>
          </a:p>
        </p:txBody>
      </p:sp>
      <p:sp>
        <p:nvSpPr>
          <p:cNvPr id="9" name="Text 7"/>
          <p:cNvSpPr/>
          <p:nvPr/>
        </p:nvSpPr>
        <p:spPr>
          <a:xfrm>
            <a:off x="4164985" y="1621239"/>
            <a:ext cx="2468880" cy="347186"/>
          </a:xfrm>
          <a:prstGeom prst="rect">
            <a:avLst/>
          </a:prstGeom>
          <a:noFill/>
          <a:ln/>
        </p:spPr>
        <p:txBody>
          <a:bodyPr wrap="none" rtlCol="0" anchor="t"/>
          <a:lstStyle/>
          <a:p>
            <a:pPr marL="0" indent="0" algn="l">
              <a:lnSpc>
                <a:spcPts val="2734"/>
              </a:lnSpc>
              <a:buNone/>
            </a:pPr>
            <a:r>
              <a:rPr lang="en-US" sz="2187" b="1" dirty="0">
                <a:solidFill>
                  <a:srgbClr val="0070C0"/>
                </a:solidFill>
                <a:latin typeface="Inconsolata" pitchFamily="34" charset="0"/>
                <a:ea typeface="Inconsolata" pitchFamily="34" charset="-122"/>
                <a:cs typeface="Inconsolata" pitchFamily="34" charset="-120"/>
              </a:rPr>
              <a:t>Check Light Status</a:t>
            </a:r>
            <a:endParaRPr lang="en-US" sz="2187" dirty="0">
              <a:solidFill>
                <a:srgbClr val="0070C0"/>
              </a:solidFill>
            </a:endParaRPr>
          </a:p>
        </p:txBody>
      </p:sp>
      <p:sp>
        <p:nvSpPr>
          <p:cNvPr id="10" name="Text 8"/>
          <p:cNvSpPr/>
          <p:nvPr/>
        </p:nvSpPr>
        <p:spPr>
          <a:xfrm>
            <a:off x="4164985" y="2190596"/>
            <a:ext cx="7751088" cy="355402"/>
          </a:xfrm>
          <a:prstGeom prst="rect">
            <a:avLst/>
          </a:prstGeom>
          <a:noFill/>
          <a:ln/>
        </p:spPr>
        <p:txBody>
          <a:bodyPr wrap="none" rtlCol="0" anchor="t"/>
          <a:lstStyle/>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Quickly check the status of lights </a:t>
            </a:r>
          </a:p>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in different</a:t>
            </a:r>
          </a:p>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 rooms and adjust accordingly.</a:t>
            </a:r>
            <a:endParaRPr lang="en-US" sz="1750" dirty="0">
              <a:solidFill>
                <a:schemeClr val="tx1">
                  <a:lumMod val="95000"/>
                  <a:lumOff val="5000"/>
                </a:schemeClr>
              </a:solidFill>
            </a:endParaRPr>
          </a:p>
        </p:txBody>
      </p:sp>
      <p:sp>
        <p:nvSpPr>
          <p:cNvPr id="11" name="Shape 9"/>
          <p:cNvSpPr/>
          <p:nvPr/>
        </p:nvSpPr>
        <p:spPr>
          <a:xfrm>
            <a:off x="3387388" y="3834198"/>
            <a:ext cx="777597" cy="27742"/>
          </a:xfrm>
          <a:prstGeom prst="rect">
            <a:avLst/>
          </a:prstGeom>
          <a:solidFill>
            <a:srgbClr val="00B0F0"/>
          </a:solidFill>
          <a:ln/>
        </p:spPr>
        <p:txBody>
          <a:bodyPr/>
          <a:lstStyle/>
          <a:p>
            <a:endParaRPr lang="en-US"/>
          </a:p>
        </p:txBody>
      </p:sp>
      <p:sp>
        <p:nvSpPr>
          <p:cNvPr id="12" name="Shape 10"/>
          <p:cNvSpPr/>
          <p:nvPr/>
        </p:nvSpPr>
        <p:spPr>
          <a:xfrm>
            <a:off x="2887445" y="3598156"/>
            <a:ext cx="499943" cy="499943"/>
          </a:xfrm>
          <a:prstGeom prst="roundRect">
            <a:avLst>
              <a:gd name="adj" fmla="val 13333"/>
            </a:avLst>
          </a:prstGeom>
          <a:solidFill>
            <a:srgbClr val="312140"/>
          </a:solidFill>
          <a:ln/>
        </p:spPr>
        <p:txBody>
          <a:bodyPr/>
          <a:lstStyle/>
          <a:p>
            <a:endParaRPr lang="en-US"/>
          </a:p>
        </p:txBody>
      </p:sp>
      <p:sp>
        <p:nvSpPr>
          <p:cNvPr id="13" name="Text 11"/>
          <p:cNvSpPr/>
          <p:nvPr/>
        </p:nvSpPr>
        <p:spPr>
          <a:xfrm>
            <a:off x="3053537" y="3639828"/>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2</a:t>
            </a:r>
            <a:endParaRPr lang="en-US" sz="2624" dirty="0">
              <a:solidFill>
                <a:srgbClr val="00B0F0"/>
              </a:solidFill>
            </a:endParaRPr>
          </a:p>
        </p:txBody>
      </p:sp>
      <p:sp>
        <p:nvSpPr>
          <p:cNvPr id="14" name="Text 12"/>
          <p:cNvSpPr/>
          <p:nvPr/>
        </p:nvSpPr>
        <p:spPr>
          <a:xfrm>
            <a:off x="4164985" y="3620894"/>
            <a:ext cx="2221944" cy="347186"/>
          </a:xfrm>
          <a:prstGeom prst="rect">
            <a:avLst/>
          </a:prstGeom>
          <a:noFill/>
          <a:ln/>
        </p:spPr>
        <p:txBody>
          <a:bodyPr wrap="none" rtlCol="0" anchor="t"/>
          <a:lstStyle/>
          <a:p>
            <a:pPr marL="0" indent="0" algn="l">
              <a:lnSpc>
                <a:spcPts val="2734"/>
              </a:lnSpc>
              <a:buNone/>
            </a:pPr>
            <a:r>
              <a:rPr lang="en-US" sz="2187" b="1" dirty="0">
                <a:solidFill>
                  <a:srgbClr val="0070C0"/>
                </a:solidFill>
                <a:latin typeface="Inconsolata" pitchFamily="34" charset="0"/>
                <a:ea typeface="Inconsolata" pitchFamily="34" charset="-122"/>
                <a:cs typeface="Inconsolata" pitchFamily="34" charset="-120"/>
              </a:rPr>
              <a:t>Select a Room</a:t>
            </a:r>
            <a:endParaRPr lang="en-US" sz="2187" dirty="0">
              <a:solidFill>
                <a:srgbClr val="0070C0"/>
              </a:solidFill>
            </a:endParaRPr>
          </a:p>
        </p:txBody>
      </p:sp>
      <p:sp>
        <p:nvSpPr>
          <p:cNvPr id="15" name="Text 13"/>
          <p:cNvSpPr/>
          <p:nvPr/>
        </p:nvSpPr>
        <p:spPr>
          <a:xfrm>
            <a:off x="4164985" y="4190251"/>
            <a:ext cx="7751088" cy="355402"/>
          </a:xfrm>
          <a:prstGeom prst="rect">
            <a:avLst/>
          </a:prstGeom>
          <a:noFill/>
          <a:ln/>
        </p:spPr>
        <p:txBody>
          <a:bodyPr wrap="none" rtlCol="0" anchor="t"/>
          <a:lstStyle/>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Easily choose a specific room</a:t>
            </a:r>
          </a:p>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 and manage its lighting</a:t>
            </a:r>
          </a:p>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 settings effortlessly.</a:t>
            </a:r>
            <a:endParaRPr lang="en-US" sz="1750" dirty="0">
              <a:solidFill>
                <a:schemeClr val="tx1">
                  <a:lumMod val="95000"/>
                  <a:lumOff val="5000"/>
                </a:schemeClr>
              </a:solidFill>
            </a:endParaRPr>
          </a:p>
        </p:txBody>
      </p:sp>
      <p:sp>
        <p:nvSpPr>
          <p:cNvPr id="16" name="Shape 14"/>
          <p:cNvSpPr/>
          <p:nvPr/>
        </p:nvSpPr>
        <p:spPr>
          <a:xfrm>
            <a:off x="3387388" y="5833852"/>
            <a:ext cx="777597" cy="27742"/>
          </a:xfrm>
          <a:prstGeom prst="rect">
            <a:avLst/>
          </a:prstGeom>
          <a:solidFill>
            <a:srgbClr val="00B0F0"/>
          </a:solidFill>
          <a:ln/>
        </p:spPr>
        <p:txBody>
          <a:bodyPr/>
          <a:lstStyle/>
          <a:p>
            <a:endParaRPr lang="en-US"/>
          </a:p>
        </p:txBody>
      </p:sp>
      <p:sp>
        <p:nvSpPr>
          <p:cNvPr id="17" name="Shape 15"/>
          <p:cNvSpPr/>
          <p:nvPr/>
        </p:nvSpPr>
        <p:spPr>
          <a:xfrm>
            <a:off x="2887445" y="5597811"/>
            <a:ext cx="499943" cy="499943"/>
          </a:xfrm>
          <a:prstGeom prst="roundRect">
            <a:avLst>
              <a:gd name="adj" fmla="val 13333"/>
            </a:avLst>
          </a:prstGeom>
          <a:solidFill>
            <a:srgbClr val="312140"/>
          </a:solidFill>
          <a:ln/>
        </p:spPr>
        <p:txBody>
          <a:bodyPr/>
          <a:lstStyle/>
          <a:p>
            <a:endParaRPr lang="en-US"/>
          </a:p>
        </p:txBody>
      </p:sp>
      <p:sp>
        <p:nvSpPr>
          <p:cNvPr id="18" name="Text 16"/>
          <p:cNvSpPr/>
          <p:nvPr/>
        </p:nvSpPr>
        <p:spPr>
          <a:xfrm>
            <a:off x="3053537" y="5639483"/>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3</a:t>
            </a:r>
            <a:endParaRPr lang="en-US" sz="2624" dirty="0">
              <a:solidFill>
                <a:srgbClr val="00B0F0"/>
              </a:solidFill>
            </a:endParaRPr>
          </a:p>
        </p:txBody>
      </p:sp>
      <p:sp>
        <p:nvSpPr>
          <p:cNvPr id="19" name="Text 17"/>
          <p:cNvSpPr/>
          <p:nvPr/>
        </p:nvSpPr>
        <p:spPr>
          <a:xfrm>
            <a:off x="4164985" y="5620549"/>
            <a:ext cx="2221944" cy="347186"/>
          </a:xfrm>
          <a:prstGeom prst="rect">
            <a:avLst/>
          </a:prstGeom>
          <a:noFill/>
          <a:ln/>
        </p:spPr>
        <p:txBody>
          <a:bodyPr wrap="none" rtlCol="0" anchor="t"/>
          <a:lstStyle/>
          <a:p>
            <a:pPr marL="0" indent="0" algn="l">
              <a:lnSpc>
                <a:spcPts val="2734"/>
              </a:lnSpc>
              <a:buNone/>
            </a:pPr>
            <a:r>
              <a:rPr lang="en-US" sz="2187" b="1" dirty="0">
                <a:solidFill>
                  <a:srgbClr val="0070C0"/>
                </a:solidFill>
                <a:latin typeface="Inconsolata" pitchFamily="34" charset="0"/>
                <a:ea typeface="Inconsolata" pitchFamily="34" charset="-122"/>
                <a:cs typeface="Inconsolata" pitchFamily="34" charset="-120"/>
              </a:rPr>
              <a:t>On/Off Control</a:t>
            </a:r>
            <a:endParaRPr lang="en-US" sz="2187" dirty="0">
              <a:solidFill>
                <a:srgbClr val="0070C0"/>
              </a:solidFill>
            </a:endParaRPr>
          </a:p>
        </p:txBody>
      </p:sp>
      <p:sp>
        <p:nvSpPr>
          <p:cNvPr id="20" name="Text 18"/>
          <p:cNvSpPr/>
          <p:nvPr/>
        </p:nvSpPr>
        <p:spPr>
          <a:xfrm>
            <a:off x="4164985" y="6189905"/>
            <a:ext cx="7751088" cy="355402"/>
          </a:xfrm>
          <a:prstGeom prst="rect">
            <a:avLst/>
          </a:prstGeom>
          <a:noFill/>
          <a:ln/>
        </p:spPr>
        <p:txBody>
          <a:bodyPr wrap="none" rtlCol="0" anchor="t"/>
          <a:lstStyle/>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Turn lights on or off in a particular</a:t>
            </a:r>
          </a:p>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 room with a simple tap or click.</a:t>
            </a:r>
            <a:endParaRPr lang="en-US" sz="1750" dirty="0">
              <a:solidFill>
                <a:schemeClr val="tx1">
                  <a:lumMod val="95000"/>
                  <a:lumOff val="5000"/>
                </a:schemeClr>
              </a:solidFill>
            </a:endParaRPr>
          </a:p>
        </p:txBody>
      </p:sp>
      <p:sp>
        <p:nvSpPr>
          <p:cNvPr id="27" name="TextBox 26">
            <a:extLst>
              <a:ext uri="{FF2B5EF4-FFF2-40B4-BE49-F238E27FC236}">
                <a16:creationId xmlns:a16="http://schemas.microsoft.com/office/drawing/2014/main" id="{735489C7-C37A-3C7A-B7AC-BCAEE9219E2D}"/>
              </a:ext>
            </a:extLst>
          </p:cNvPr>
          <p:cNvSpPr txBox="1"/>
          <p:nvPr/>
        </p:nvSpPr>
        <p:spPr>
          <a:xfrm>
            <a:off x="3516735" y="7312698"/>
            <a:ext cx="8073340" cy="438582"/>
          </a:xfrm>
          <a:prstGeom prst="rect">
            <a:avLst/>
          </a:prstGeom>
          <a:noFill/>
        </p:spPr>
        <p:txBody>
          <a:bodyPr wrap="square">
            <a:spAutoFit/>
          </a:bodyPr>
          <a:lstStyle/>
          <a:p>
            <a:pPr marL="0" indent="0">
              <a:lnSpc>
                <a:spcPts val="2734"/>
              </a:lnSpc>
              <a:buNone/>
            </a:pPr>
            <a:r>
              <a:rPr lang="en-US" sz="2400" b="1" dirty="0">
                <a:solidFill>
                  <a:srgbClr val="0070C0"/>
                </a:solidFill>
                <a:latin typeface="Inconsolata" pitchFamily="34" charset="0"/>
                <a:ea typeface="Inconsolata" pitchFamily="34" charset="-122"/>
                <a:cs typeface="Inconsolata" pitchFamily="34" charset="-120"/>
              </a:rPr>
              <a:t>OOP Concepts : </a:t>
            </a:r>
            <a:r>
              <a:rPr lang="en-US" sz="2000" dirty="0">
                <a:solidFill>
                  <a:schemeClr val="tx1">
                    <a:lumMod val="95000"/>
                    <a:lumOff val="5000"/>
                  </a:schemeClr>
                </a:solidFill>
                <a:latin typeface="Fira Sans" pitchFamily="34" charset="0"/>
                <a:ea typeface="Fira Sans" pitchFamily="34" charset="-122"/>
                <a:cs typeface="Fira Sans" pitchFamily="34" charset="-120"/>
              </a:rPr>
              <a:t>Inheritance , Polymorphism</a:t>
            </a:r>
            <a:r>
              <a:rPr lang="en-US" sz="2000" b="1" dirty="0">
                <a:solidFill>
                  <a:srgbClr val="FF726D"/>
                </a:solidFill>
                <a:latin typeface="Inconsolata" pitchFamily="34" charset="0"/>
                <a:ea typeface="Inconsolata" pitchFamily="34" charset="-122"/>
                <a:cs typeface="Inconsolata" pitchFamily="34" charset="-120"/>
              </a:rPr>
              <a:t>  </a:t>
            </a:r>
            <a:endParaRPr lang="en-US" sz="2400" b="1" dirty="0">
              <a:solidFill>
                <a:srgbClr val="FF726D"/>
              </a:solidFill>
              <a:latin typeface="Inconsolata" pitchFamily="34" charset="0"/>
              <a:ea typeface="Inconsolata" pitchFamily="34" charset="-122"/>
              <a:cs typeface="Inconsolata" pitchFamily="34"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5A3932-1227-2118-5403-4BCDBFC97E3C}"/>
              </a:ext>
            </a:extLst>
          </p:cNvPr>
          <p:cNvPicPr>
            <a:picLocks noChangeAspect="1"/>
          </p:cNvPicPr>
          <p:nvPr/>
        </p:nvPicPr>
        <p:blipFill>
          <a:blip r:embed="rId3"/>
          <a:stretch>
            <a:fillRect/>
          </a:stretch>
        </p:blipFill>
        <p:spPr>
          <a:xfrm>
            <a:off x="0" y="0"/>
            <a:ext cx="14678455" cy="8229600"/>
          </a:xfrm>
          <a:prstGeom prst="rect">
            <a:avLst/>
          </a:prstGeom>
        </p:spPr>
      </p:pic>
      <p:sp>
        <p:nvSpPr>
          <p:cNvPr id="4" name="Text 2"/>
          <p:cNvSpPr/>
          <p:nvPr/>
        </p:nvSpPr>
        <p:spPr>
          <a:xfrm>
            <a:off x="4217876" y="454058"/>
            <a:ext cx="5074920" cy="694373"/>
          </a:xfrm>
          <a:prstGeom prst="rect">
            <a:avLst/>
          </a:prstGeom>
          <a:noFill/>
          <a:ln/>
        </p:spPr>
        <p:txBody>
          <a:bodyPr wrap="none" rtlCol="0" anchor="t"/>
          <a:lstStyle/>
          <a:p>
            <a:pPr marL="0" indent="0">
              <a:lnSpc>
                <a:spcPts val="5468"/>
              </a:lnSpc>
              <a:buNone/>
            </a:pPr>
            <a:r>
              <a:rPr lang="en-US" sz="4374" b="1" dirty="0">
                <a:effectLst>
                  <a:outerShdw blurRad="50800" dist="38100" dir="2700000" algn="tl" rotWithShape="0">
                    <a:prstClr val="black">
                      <a:alpha val="40000"/>
                    </a:prstClr>
                  </a:outerShdw>
                </a:effectLst>
                <a:latin typeface="Inconsolata" pitchFamily="34" charset="0"/>
                <a:ea typeface="Inconsolata" pitchFamily="34" charset="-122"/>
                <a:cs typeface="Inconsolata" pitchFamily="34" charset="-120"/>
              </a:rPr>
              <a:t>Family Information</a:t>
            </a:r>
            <a:endParaRPr lang="en-US" sz="4374" dirty="0">
              <a:effectLst>
                <a:outerShdw blurRad="50800" dist="38100" dir="2700000" algn="tl" rotWithShape="0">
                  <a:prstClr val="black">
                    <a:alpha val="40000"/>
                  </a:prstClr>
                </a:outerShdw>
              </a:effectLst>
            </a:endParaRPr>
          </a:p>
        </p:txBody>
      </p:sp>
      <p:sp>
        <p:nvSpPr>
          <p:cNvPr id="6" name="Text 4"/>
          <p:cNvSpPr/>
          <p:nvPr/>
        </p:nvSpPr>
        <p:spPr>
          <a:xfrm>
            <a:off x="4250544" y="2082469"/>
            <a:ext cx="2468880" cy="347186"/>
          </a:xfrm>
          <a:prstGeom prst="rect">
            <a:avLst/>
          </a:prstGeom>
          <a:noFill/>
          <a:ln/>
        </p:spPr>
        <p:txBody>
          <a:bodyPr wrap="none" rtlCol="0" anchor="t"/>
          <a:lstStyle/>
          <a:p>
            <a:pPr marL="0" indent="0">
              <a:lnSpc>
                <a:spcPts val="2734"/>
              </a:lnSpc>
              <a:buNone/>
            </a:pPr>
            <a:r>
              <a:rPr lang="en-US" sz="2187" b="1" dirty="0">
                <a:solidFill>
                  <a:srgbClr val="0070C0"/>
                </a:solidFill>
                <a:latin typeface="Inconsolata" pitchFamily="34" charset="0"/>
                <a:ea typeface="Inconsolata" pitchFamily="34" charset="-122"/>
                <a:cs typeface="Inconsolata" pitchFamily="34" charset="-120"/>
              </a:rPr>
              <a:t>Add Family Members</a:t>
            </a:r>
            <a:endParaRPr lang="en-US" sz="2187" dirty="0">
              <a:solidFill>
                <a:srgbClr val="0070C0"/>
              </a:solidFill>
            </a:endParaRPr>
          </a:p>
        </p:txBody>
      </p:sp>
      <p:sp>
        <p:nvSpPr>
          <p:cNvPr id="7" name="Text 5"/>
          <p:cNvSpPr/>
          <p:nvPr/>
        </p:nvSpPr>
        <p:spPr>
          <a:xfrm>
            <a:off x="4215099" y="2440497"/>
            <a:ext cx="4097774" cy="710803"/>
          </a:xfrm>
          <a:prstGeom prst="rect">
            <a:avLst/>
          </a:prstGeom>
          <a:noFill/>
          <a:ln/>
        </p:spPr>
        <p:txBody>
          <a:bodyPr wrap="square" rtlCol="0" anchor="t"/>
          <a:lstStyle/>
          <a:p>
            <a:pPr marL="0" indent="0">
              <a:lnSpc>
                <a:spcPts val="2799"/>
              </a:lnSpc>
              <a:buNone/>
            </a:pPr>
            <a:r>
              <a:rPr lang="en-US" sz="1750" dirty="0">
                <a:latin typeface="Fira Sans" pitchFamily="34" charset="0"/>
                <a:ea typeface="Fira Sans" pitchFamily="34" charset="-122"/>
                <a:cs typeface="Fira Sans" pitchFamily="34" charset="-120"/>
              </a:rPr>
              <a:t>Keep track of your family members by adding their information to the system.</a:t>
            </a:r>
            <a:endParaRPr lang="en-US" sz="1750" dirty="0"/>
          </a:p>
        </p:txBody>
      </p:sp>
      <p:sp>
        <p:nvSpPr>
          <p:cNvPr id="9" name="Text 7"/>
          <p:cNvSpPr/>
          <p:nvPr/>
        </p:nvSpPr>
        <p:spPr>
          <a:xfrm>
            <a:off x="4250544" y="4094812"/>
            <a:ext cx="2880360" cy="347186"/>
          </a:xfrm>
          <a:prstGeom prst="rect">
            <a:avLst/>
          </a:prstGeom>
          <a:noFill/>
          <a:ln/>
        </p:spPr>
        <p:txBody>
          <a:bodyPr wrap="none" rtlCol="0" anchor="t"/>
          <a:lstStyle/>
          <a:p>
            <a:pPr marL="0" indent="0">
              <a:lnSpc>
                <a:spcPts val="2734"/>
              </a:lnSpc>
              <a:buNone/>
            </a:pPr>
            <a:r>
              <a:rPr lang="en-US" sz="2187" b="1" dirty="0">
                <a:solidFill>
                  <a:srgbClr val="0070C0"/>
                </a:solidFill>
                <a:latin typeface="Inconsolata" pitchFamily="34" charset="0"/>
                <a:ea typeface="Inconsolata" pitchFamily="34" charset="-122"/>
                <a:cs typeface="Inconsolata" pitchFamily="34" charset="-120"/>
              </a:rPr>
              <a:t>Update Arrival Status</a:t>
            </a:r>
            <a:endParaRPr lang="en-US" sz="2187" dirty="0">
              <a:solidFill>
                <a:srgbClr val="0070C0"/>
              </a:solidFill>
            </a:endParaRPr>
          </a:p>
        </p:txBody>
      </p:sp>
      <p:sp>
        <p:nvSpPr>
          <p:cNvPr id="10" name="Text 8"/>
          <p:cNvSpPr/>
          <p:nvPr/>
        </p:nvSpPr>
        <p:spPr>
          <a:xfrm>
            <a:off x="4250544" y="4521629"/>
            <a:ext cx="4097774" cy="1066205"/>
          </a:xfrm>
          <a:prstGeom prst="rect">
            <a:avLst/>
          </a:prstGeom>
          <a:noFill/>
          <a:ln/>
        </p:spPr>
        <p:txBody>
          <a:bodyPr wrap="square" rtlCol="0" anchor="t"/>
          <a:lstStyle/>
          <a:p>
            <a:pPr marL="0" indent="0">
              <a:lnSpc>
                <a:spcPts val="2799"/>
              </a:lnSpc>
              <a:buNone/>
            </a:pPr>
            <a:r>
              <a:rPr lang="en-US" sz="1750" dirty="0">
                <a:latin typeface="Fira Sans" pitchFamily="34" charset="0"/>
                <a:ea typeface="Fira Sans" pitchFamily="34" charset="-122"/>
                <a:cs typeface="Fira Sans" pitchFamily="34" charset="-120"/>
              </a:rPr>
              <a:t>Receive real-time updates on the arrival status of your loved ones for peace of mind.</a:t>
            </a:r>
            <a:endParaRPr lang="en-US" sz="1750" dirty="0"/>
          </a:p>
        </p:txBody>
      </p:sp>
      <p:sp>
        <p:nvSpPr>
          <p:cNvPr id="12" name="Text 10"/>
          <p:cNvSpPr/>
          <p:nvPr/>
        </p:nvSpPr>
        <p:spPr>
          <a:xfrm>
            <a:off x="4250544" y="6104803"/>
            <a:ext cx="3017520" cy="347186"/>
          </a:xfrm>
          <a:prstGeom prst="rect">
            <a:avLst/>
          </a:prstGeom>
          <a:noFill/>
          <a:ln/>
        </p:spPr>
        <p:txBody>
          <a:bodyPr wrap="none" rtlCol="0" anchor="t"/>
          <a:lstStyle/>
          <a:p>
            <a:pPr marL="0" indent="0">
              <a:lnSpc>
                <a:spcPts val="2734"/>
              </a:lnSpc>
              <a:buNone/>
            </a:pPr>
            <a:r>
              <a:rPr lang="en-US" sz="2187" b="1" dirty="0">
                <a:solidFill>
                  <a:srgbClr val="0070C0"/>
                </a:solidFill>
                <a:latin typeface="Inconsolata" pitchFamily="34" charset="0"/>
                <a:ea typeface="Inconsolata" pitchFamily="34" charset="-122"/>
                <a:cs typeface="Inconsolata" pitchFamily="34" charset="-120"/>
              </a:rPr>
              <a:t>Display Arrival Status</a:t>
            </a:r>
            <a:endParaRPr lang="en-US" sz="2187" dirty="0">
              <a:solidFill>
                <a:srgbClr val="0070C0"/>
              </a:solidFill>
            </a:endParaRPr>
          </a:p>
        </p:txBody>
      </p:sp>
      <p:sp>
        <p:nvSpPr>
          <p:cNvPr id="13" name="Text 11"/>
          <p:cNvSpPr/>
          <p:nvPr/>
        </p:nvSpPr>
        <p:spPr>
          <a:xfrm>
            <a:off x="4250544" y="6479647"/>
            <a:ext cx="8862060" cy="710803"/>
          </a:xfrm>
          <a:prstGeom prst="rect">
            <a:avLst/>
          </a:prstGeom>
          <a:noFill/>
          <a:ln/>
        </p:spPr>
        <p:txBody>
          <a:bodyPr wrap="square" rtlCol="0" anchor="t"/>
          <a:lstStyle/>
          <a:p>
            <a:pPr marL="0" indent="0">
              <a:lnSpc>
                <a:spcPts val="2799"/>
              </a:lnSpc>
              <a:buNone/>
            </a:pPr>
            <a:r>
              <a:rPr lang="en-US" sz="1750" dirty="0">
                <a:latin typeface="Fira Sans" pitchFamily="34" charset="0"/>
                <a:ea typeface="Fira Sans" pitchFamily="34" charset="-122"/>
                <a:cs typeface="Fira Sans" pitchFamily="34" charset="-120"/>
              </a:rPr>
              <a:t>View the arrival status of your family members, </a:t>
            </a:r>
          </a:p>
          <a:p>
            <a:pPr marL="0" indent="0">
              <a:lnSpc>
                <a:spcPts val="2799"/>
              </a:lnSpc>
              <a:buNone/>
            </a:pPr>
            <a:r>
              <a:rPr lang="en-US" sz="1750" dirty="0">
                <a:latin typeface="Fira Sans" pitchFamily="34" charset="0"/>
                <a:ea typeface="Fira Sans" pitchFamily="34" charset="-122"/>
                <a:cs typeface="Fira Sans" pitchFamily="34" charset="-120"/>
              </a:rPr>
              <a:t>ensuring everyone's safety and well-being.</a:t>
            </a:r>
            <a:endParaRPr lang="en-US" sz="1750" dirty="0"/>
          </a:p>
        </p:txBody>
      </p:sp>
      <p:grpSp>
        <p:nvGrpSpPr>
          <p:cNvPr id="35" name="Group 34">
            <a:extLst>
              <a:ext uri="{FF2B5EF4-FFF2-40B4-BE49-F238E27FC236}">
                <a16:creationId xmlns:a16="http://schemas.microsoft.com/office/drawing/2014/main" id="{464B8C0E-AF5B-DFB2-AE73-D047FA086DF1}"/>
              </a:ext>
            </a:extLst>
          </p:cNvPr>
          <p:cNvGrpSpPr/>
          <p:nvPr/>
        </p:nvGrpSpPr>
        <p:grpSpPr>
          <a:xfrm>
            <a:off x="2891727" y="1872365"/>
            <a:ext cx="1277540" cy="5776793"/>
            <a:chOff x="2525375" y="1899127"/>
            <a:chExt cx="1277540" cy="5776793"/>
          </a:xfrm>
        </p:grpSpPr>
        <p:sp>
          <p:nvSpPr>
            <p:cNvPr id="25" name="Shape 3">
              <a:extLst>
                <a:ext uri="{FF2B5EF4-FFF2-40B4-BE49-F238E27FC236}">
                  <a16:creationId xmlns:a16="http://schemas.microsoft.com/office/drawing/2014/main" id="{B179876F-2CD7-5555-FB61-C0F86EBE3820}"/>
                </a:ext>
              </a:extLst>
            </p:cNvPr>
            <p:cNvSpPr/>
            <p:nvPr/>
          </p:nvSpPr>
          <p:spPr>
            <a:xfrm>
              <a:off x="2761535" y="1899127"/>
              <a:ext cx="27742" cy="5776793"/>
            </a:xfrm>
            <a:prstGeom prst="rect">
              <a:avLst/>
            </a:prstGeom>
            <a:solidFill>
              <a:srgbClr val="00B0F0"/>
            </a:solidFill>
            <a:ln/>
          </p:spPr>
          <p:txBody>
            <a:bodyPr/>
            <a:lstStyle/>
            <a:p>
              <a:endParaRPr lang="en-US">
                <a:solidFill>
                  <a:srgbClr val="0070C0"/>
                </a:solidFill>
              </a:endParaRPr>
            </a:p>
          </p:txBody>
        </p:sp>
        <p:sp>
          <p:nvSpPr>
            <p:cNvPr id="26" name="Shape 4">
              <a:extLst>
                <a:ext uri="{FF2B5EF4-FFF2-40B4-BE49-F238E27FC236}">
                  <a16:creationId xmlns:a16="http://schemas.microsoft.com/office/drawing/2014/main" id="{EBAB5176-3E5F-7F82-2B9D-B3D398BDE73C}"/>
                </a:ext>
              </a:extLst>
            </p:cNvPr>
            <p:cNvSpPr/>
            <p:nvPr/>
          </p:nvSpPr>
          <p:spPr>
            <a:xfrm>
              <a:off x="3025318" y="2308761"/>
              <a:ext cx="777597" cy="27742"/>
            </a:xfrm>
            <a:prstGeom prst="rect">
              <a:avLst/>
            </a:prstGeom>
            <a:solidFill>
              <a:srgbClr val="00B0F0"/>
            </a:solidFill>
            <a:ln/>
          </p:spPr>
          <p:txBody>
            <a:bodyPr/>
            <a:lstStyle/>
            <a:p>
              <a:endParaRPr lang="en-US">
                <a:solidFill>
                  <a:srgbClr val="0070C0"/>
                </a:solidFill>
              </a:endParaRPr>
            </a:p>
          </p:txBody>
        </p:sp>
        <p:sp>
          <p:nvSpPr>
            <p:cNvPr id="27" name="Shape 5">
              <a:extLst>
                <a:ext uri="{FF2B5EF4-FFF2-40B4-BE49-F238E27FC236}">
                  <a16:creationId xmlns:a16="http://schemas.microsoft.com/office/drawing/2014/main" id="{CADC526C-51EF-1145-0112-9850F5FEAA01}"/>
                </a:ext>
              </a:extLst>
            </p:cNvPr>
            <p:cNvSpPr/>
            <p:nvPr/>
          </p:nvSpPr>
          <p:spPr>
            <a:xfrm>
              <a:off x="2525375" y="2072720"/>
              <a:ext cx="499943" cy="499943"/>
            </a:xfrm>
            <a:prstGeom prst="roundRect">
              <a:avLst>
                <a:gd name="adj" fmla="val 13333"/>
              </a:avLst>
            </a:prstGeom>
            <a:solidFill>
              <a:srgbClr val="312140"/>
            </a:solidFill>
            <a:ln/>
          </p:spPr>
          <p:txBody>
            <a:bodyPr/>
            <a:lstStyle/>
            <a:p>
              <a:endParaRPr lang="en-US">
                <a:solidFill>
                  <a:srgbClr val="0070C0"/>
                </a:solidFill>
              </a:endParaRPr>
            </a:p>
          </p:txBody>
        </p:sp>
        <p:sp>
          <p:nvSpPr>
            <p:cNvPr id="28" name="Text 6">
              <a:extLst>
                <a:ext uri="{FF2B5EF4-FFF2-40B4-BE49-F238E27FC236}">
                  <a16:creationId xmlns:a16="http://schemas.microsoft.com/office/drawing/2014/main" id="{4B332AE0-7998-CCC8-7945-0771DCCD3D43}"/>
                </a:ext>
              </a:extLst>
            </p:cNvPr>
            <p:cNvSpPr/>
            <p:nvPr/>
          </p:nvSpPr>
          <p:spPr>
            <a:xfrm>
              <a:off x="2691467" y="2114392"/>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1</a:t>
              </a:r>
              <a:endParaRPr lang="en-US" sz="2624" dirty="0">
                <a:solidFill>
                  <a:srgbClr val="00B0F0"/>
                </a:solidFill>
              </a:endParaRPr>
            </a:p>
          </p:txBody>
        </p:sp>
        <p:sp>
          <p:nvSpPr>
            <p:cNvPr id="29" name="Shape 9">
              <a:extLst>
                <a:ext uri="{FF2B5EF4-FFF2-40B4-BE49-F238E27FC236}">
                  <a16:creationId xmlns:a16="http://schemas.microsoft.com/office/drawing/2014/main" id="{2D490EB7-910F-AE14-23B1-937DEFFD2DA7}"/>
                </a:ext>
              </a:extLst>
            </p:cNvPr>
            <p:cNvSpPr/>
            <p:nvPr/>
          </p:nvSpPr>
          <p:spPr>
            <a:xfrm>
              <a:off x="3025318" y="4308416"/>
              <a:ext cx="777597" cy="27742"/>
            </a:xfrm>
            <a:prstGeom prst="rect">
              <a:avLst/>
            </a:prstGeom>
            <a:solidFill>
              <a:srgbClr val="00B0F0"/>
            </a:solidFill>
            <a:ln/>
          </p:spPr>
          <p:txBody>
            <a:bodyPr/>
            <a:lstStyle/>
            <a:p>
              <a:endParaRPr lang="en-US">
                <a:solidFill>
                  <a:srgbClr val="0070C0"/>
                </a:solidFill>
              </a:endParaRPr>
            </a:p>
          </p:txBody>
        </p:sp>
        <p:sp>
          <p:nvSpPr>
            <p:cNvPr id="30" name="Shape 10">
              <a:extLst>
                <a:ext uri="{FF2B5EF4-FFF2-40B4-BE49-F238E27FC236}">
                  <a16:creationId xmlns:a16="http://schemas.microsoft.com/office/drawing/2014/main" id="{BEC67552-6BD9-A9A3-A170-F1BE614F8A42}"/>
                </a:ext>
              </a:extLst>
            </p:cNvPr>
            <p:cNvSpPr/>
            <p:nvPr/>
          </p:nvSpPr>
          <p:spPr>
            <a:xfrm>
              <a:off x="2525375" y="4072374"/>
              <a:ext cx="499943" cy="499943"/>
            </a:xfrm>
            <a:prstGeom prst="roundRect">
              <a:avLst>
                <a:gd name="adj" fmla="val 13333"/>
              </a:avLst>
            </a:prstGeom>
            <a:solidFill>
              <a:srgbClr val="312140"/>
            </a:solidFill>
            <a:ln/>
          </p:spPr>
          <p:txBody>
            <a:bodyPr/>
            <a:lstStyle/>
            <a:p>
              <a:endParaRPr lang="en-US">
                <a:solidFill>
                  <a:srgbClr val="0070C0"/>
                </a:solidFill>
              </a:endParaRPr>
            </a:p>
          </p:txBody>
        </p:sp>
        <p:sp>
          <p:nvSpPr>
            <p:cNvPr id="31" name="Text 11">
              <a:extLst>
                <a:ext uri="{FF2B5EF4-FFF2-40B4-BE49-F238E27FC236}">
                  <a16:creationId xmlns:a16="http://schemas.microsoft.com/office/drawing/2014/main" id="{B5561697-17F5-9681-98FA-FF28F9F25552}"/>
                </a:ext>
              </a:extLst>
            </p:cNvPr>
            <p:cNvSpPr/>
            <p:nvPr/>
          </p:nvSpPr>
          <p:spPr>
            <a:xfrm>
              <a:off x="2691467" y="4114046"/>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2</a:t>
              </a:r>
              <a:endParaRPr lang="en-US" sz="2624" dirty="0">
                <a:solidFill>
                  <a:srgbClr val="00B0F0"/>
                </a:solidFill>
              </a:endParaRPr>
            </a:p>
          </p:txBody>
        </p:sp>
        <p:sp>
          <p:nvSpPr>
            <p:cNvPr id="32" name="Shape 14">
              <a:extLst>
                <a:ext uri="{FF2B5EF4-FFF2-40B4-BE49-F238E27FC236}">
                  <a16:creationId xmlns:a16="http://schemas.microsoft.com/office/drawing/2014/main" id="{6888D2E0-8D5C-A3D4-016D-635710129CDD}"/>
                </a:ext>
              </a:extLst>
            </p:cNvPr>
            <p:cNvSpPr/>
            <p:nvPr/>
          </p:nvSpPr>
          <p:spPr>
            <a:xfrm>
              <a:off x="3025318" y="6308070"/>
              <a:ext cx="777597" cy="27742"/>
            </a:xfrm>
            <a:prstGeom prst="rect">
              <a:avLst/>
            </a:prstGeom>
            <a:solidFill>
              <a:srgbClr val="00B0F0"/>
            </a:solidFill>
            <a:ln/>
          </p:spPr>
          <p:txBody>
            <a:bodyPr/>
            <a:lstStyle/>
            <a:p>
              <a:endParaRPr lang="en-US">
                <a:solidFill>
                  <a:srgbClr val="0070C0"/>
                </a:solidFill>
              </a:endParaRPr>
            </a:p>
          </p:txBody>
        </p:sp>
        <p:sp>
          <p:nvSpPr>
            <p:cNvPr id="33" name="Shape 15">
              <a:extLst>
                <a:ext uri="{FF2B5EF4-FFF2-40B4-BE49-F238E27FC236}">
                  <a16:creationId xmlns:a16="http://schemas.microsoft.com/office/drawing/2014/main" id="{CBC530BE-301B-9B57-838B-9806032C58DD}"/>
                </a:ext>
              </a:extLst>
            </p:cNvPr>
            <p:cNvSpPr/>
            <p:nvPr/>
          </p:nvSpPr>
          <p:spPr>
            <a:xfrm>
              <a:off x="2525375" y="6072029"/>
              <a:ext cx="499943" cy="499943"/>
            </a:xfrm>
            <a:prstGeom prst="roundRect">
              <a:avLst>
                <a:gd name="adj" fmla="val 13333"/>
              </a:avLst>
            </a:prstGeom>
            <a:solidFill>
              <a:srgbClr val="312140"/>
            </a:solidFill>
            <a:ln/>
          </p:spPr>
          <p:txBody>
            <a:bodyPr/>
            <a:lstStyle/>
            <a:p>
              <a:endParaRPr lang="en-US">
                <a:solidFill>
                  <a:srgbClr val="0070C0"/>
                </a:solidFill>
              </a:endParaRPr>
            </a:p>
          </p:txBody>
        </p:sp>
        <p:sp>
          <p:nvSpPr>
            <p:cNvPr id="34" name="Text 16">
              <a:extLst>
                <a:ext uri="{FF2B5EF4-FFF2-40B4-BE49-F238E27FC236}">
                  <a16:creationId xmlns:a16="http://schemas.microsoft.com/office/drawing/2014/main" id="{E5519CD8-8E69-EA30-BA12-266CDA3D0C65}"/>
                </a:ext>
              </a:extLst>
            </p:cNvPr>
            <p:cNvSpPr/>
            <p:nvPr/>
          </p:nvSpPr>
          <p:spPr>
            <a:xfrm>
              <a:off x="2691467" y="6113701"/>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3</a:t>
              </a:r>
              <a:endParaRPr lang="en-US" sz="2624" dirty="0">
                <a:solidFill>
                  <a:srgbClr val="00B0F0"/>
                </a:solidFill>
              </a:endParaRPr>
            </a:p>
          </p:txBody>
        </p:sp>
      </p:grpSp>
      <p:pic>
        <p:nvPicPr>
          <p:cNvPr id="37" name="Picture 36">
            <a:extLst>
              <a:ext uri="{FF2B5EF4-FFF2-40B4-BE49-F238E27FC236}">
                <a16:creationId xmlns:a16="http://schemas.microsoft.com/office/drawing/2014/main" id="{1D3B03A1-6EAC-E85B-4738-FBF9FEFC1323}"/>
              </a:ext>
            </a:extLst>
          </p:cNvPr>
          <p:cNvPicPr>
            <a:picLocks noChangeAspect="1"/>
          </p:cNvPicPr>
          <p:nvPr/>
        </p:nvPicPr>
        <p:blipFill>
          <a:blip r:embed="rId4"/>
          <a:stretch>
            <a:fillRect/>
          </a:stretch>
        </p:blipFill>
        <p:spPr>
          <a:xfrm>
            <a:off x="8475427" y="2461239"/>
            <a:ext cx="7205713" cy="4263472"/>
          </a:xfrm>
          <a:prstGeom prst="rect">
            <a:avLst/>
          </a:prstGeom>
        </p:spPr>
      </p:pic>
      <p:sp>
        <p:nvSpPr>
          <p:cNvPr id="5" name="TextBox 4">
            <a:extLst>
              <a:ext uri="{FF2B5EF4-FFF2-40B4-BE49-F238E27FC236}">
                <a16:creationId xmlns:a16="http://schemas.microsoft.com/office/drawing/2014/main" id="{DF8C1EB0-05AF-B411-9CF5-B7ADECF50545}"/>
              </a:ext>
            </a:extLst>
          </p:cNvPr>
          <p:cNvSpPr txBox="1"/>
          <p:nvPr/>
        </p:nvSpPr>
        <p:spPr>
          <a:xfrm>
            <a:off x="4179107" y="7519077"/>
            <a:ext cx="8073340" cy="438582"/>
          </a:xfrm>
          <a:prstGeom prst="rect">
            <a:avLst/>
          </a:prstGeom>
          <a:noFill/>
        </p:spPr>
        <p:txBody>
          <a:bodyPr wrap="square">
            <a:spAutoFit/>
          </a:bodyPr>
          <a:lstStyle/>
          <a:p>
            <a:pPr marL="0" indent="0">
              <a:lnSpc>
                <a:spcPts val="2734"/>
              </a:lnSpc>
              <a:buNone/>
            </a:pPr>
            <a:r>
              <a:rPr lang="en-US" sz="2400" b="1" dirty="0">
                <a:solidFill>
                  <a:srgbClr val="0070C0"/>
                </a:solidFill>
                <a:latin typeface="Inconsolata" pitchFamily="34" charset="0"/>
                <a:ea typeface="Inconsolata" pitchFamily="34" charset="-122"/>
                <a:cs typeface="Inconsolata" pitchFamily="34" charset="-120"/>
              </a:rPr>
              <a:t>OOP Concepts : </a:t>
            </a:r>
            <a:r>
              <a:rPr lang="en-US" sz="2000" dirty="0">
                <a:solidFill>
                  <a:schemeClr val="tx1">
                    <a:lumMod val="95000"/>
                    <a:lumOff val="5000"/>
                  </a:schemeClr>
                </a:solidFill>
                <a:latin typeface="Fira Sans" pitchFamily="34" charset="0"/>
                <a:ea typeface="Fira Sans" pitchFamily="34" charset="-122"/>
                <a:cs typeface="Fira Sans" pitchFamily="34" charset="-120"/>
              </a:rPr>
              <a:t>Encapsulation</a:t>
            </a:r>
            <a:r>
              <a:rPr lang="en-US" sz="2000" b="1" dirty="0">
                <a:solidFill>
                  <a:srgbClr val="FF726D"/>
                </a:solidFill>
                <a:latin typeface="Inconsolata" pitchFamily="34" charset="0"/>
                <a:ea typeface="Inconsolata" pitchFamily="34" charset="-122"/>
                <a:cs typeface="Inconsolata" pitchFamily="34" charset="-120"/>
              </a:rPr>
              <a:t>  </a:t>
            </a:r>
            <a:endParaRPr lang="en-US" sz="2400" b="1" dirty="0">
              <a:solidFill>
                <a:srgbClr val="FF726D"/>
              </a:solidFill>
              <a:latin typeface="Inconsolata" pitchFamily="34" charset="0"/>
              <a:ea typeface="Inconsolata" pitchFamily="34" charset="-122"/>
              <a:cs typeface="Inconsolata"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91C5E5-E752-DB9C-B3D7-5934E5ABD9A3}"/>
              </a:ext>
            </a:extLst>
          </p:cNvPr>
          <p:cNvPicPr>
            <a:picLocks noChangeAspect="1"/>
          </p:cNvPicPr>
          <p:nvPr/>
        </p:nvPicPr>
        <p:blipFill>
          <a:blip r:embed="rId3"/>
          <a:stretch>
            <a:fillRect/>
          </a:stretch>
        </p:blipFill>
        <p:spPr>
          <a:xfrm>
            <a:off x="0" y="0"/>
            <a:ext cx="14678455" cy="8229600"/>
          </a:xfrm>
          <a:prstGeom prst="rect">
            <a:avLst/>
          </a:prstGeom>
        </p:spPr>
      </p:pic>
      <p:sp>
        <p:nvSpPr>
          <p:cNvPr id="4" name="Text 2"/>
          <p:cNvSpPr/>
          <p:nvPr/>
        </p:nvSpPr>
        <p:spPr>
          <a:xfrm>
            <a:off x="2657071" y="1239058"/>
            <a:ext cx="4443889" cy="694373"/>
          </a:xfrm>
          <a:prstGeom prst="rect">
            <a:avLst/>
          </a:prstGeom>
          <a:noFill/>
          <a:ln/>
        </p:spPr>
        <p:txBody>
          <a:bodyPr wrap="none" rtlCol="0" anchor="t"/>
          <a:lstStyle/>
          <a:p>
            <a:pPr marL="0" indent="0">
              <a:lnSpc>
                <a:spcPts val="5468"/>
              </a:lnSpc>
              <a:buNone/>
            </a:pPr>
            <a:r>
              <a:rPr lang="en-US" sz="4374" b="1" dirty="0">
                <a:effectLst>
                  <a:outerShdw blurRad="50800" dist="38100" dir="2700000" algn="tl" rotWithShape="0">
                    <a:prstClr val="black">
                      <a:alpha val="40000"/>
                    </a:prstClr>
                  </a:outerShdw>
                </a:effectLst>
                <a:latin typeface="Inconsolata" pitchFamily="34" charset="0"/>
                <a:ea typeface="Inconsolata" pitchFamily="34" charset="-122"/>
                <a:cs typeface="Inconsolata" pitchFamily="34" charset="-120"/>
              </a:rPr>
              <a:t>Reminder System</a:t>
            </a:r>
            <a:endParaRPr lang="en-US" sz="4374" dirty="0">
              <a:effectLst>
                <a:outerShdw blurRad="50800" dist="38100" dir="2700000" algn="tl" rotWithShape="0">
                  <a:prstClr val="black">
                    <a:alpha val="40000"/>
                  </a:prstClr>
                </a:outerShdw>
              </a:effectLst>
            </a:endParaRPr>
          </a:p>
        </p:txBody>
      </p:sp>
      <p:sp>
        <p:nvSpPr>
          <p:cNvPr id="5" name="Shape 3"/>
          <p:cNvSpPr/>
          <p:nvPr/>
        </p:nvSpPr>
        <p:spPr>
          <a:xfrm>
            <a:off x="3393174" y="2380011"/>
            <a:ext cx="27742" cy="3777139"/>
          </a:xfrm>
          <a:prstGeom prst="rect">
            <a:avLst/>
          </a:prstGeom>
          <a:solidFill>
            <a:srgbClr val="00B0F0"/>
          </a:solidFill>
          <a:ln/>
        </p:spPr>
        <p:txBody>
          <a:bodyPr/>
          <a:lstStyle/>
          <a:p>
            <a:endParaRPr lang="en-US">
              <a:solidFill>
                <a:srgbClr val="00B0F0"/>
              </a:solidFill>
            </a:endParaRPr>
          </a:p>
        </p:txBody>
      </p:sp>
      <p:sp>
        <p:nvSpPr>
          <p:cNvPr id="6" name="Shape 4"/>
          <p:cNvSpPr/>
          <p:nvPr/>
        </p:nvSpPr>
        <p:spPr>
          <a:xfrm>
            <a:off x="3656957" y="2789646"/>
            <a:ext cx="777597" cy="27742"/>
          </a:xfrm>
          <a:prstGeom prst="rect">
            <a:avLst/>
          </a:prstGeom>
          <a:solidFill>
            <a:srgbClr val="00B0F0"/>
          </a:solidFill>
          <a:ln/>
        </p:spPr>
        <p:txBody>
          <a:bodyPr/>
          <a:lstStyle/>
          <a:p>
            <a:endParaRPr lang="en-US">
              <a:solidFill>
                <a:srgbClr val="00B0F0"/>
              </a:solidFill>
            </a:endParaRPr>
          </a:p>
        </p:txBody>
      </p:sp>
      <p:sp>
        <p:nvSpPr>
          <p:cNvPr id="7" name="Shape 5"/>
          <p:cNvSpPr/>
          <p:nvPr/>
        </p:nvSpPr>
        <p:spPr>
          <a:xfrm>
            <a:off x="3157014" y="2553604"/>
            <a:ext cx="499943" cy="499943"/>
          </a:xfrm>
          <a:prstGeom prst="roundRect">
            <a:avLst>
              <a:gd name="adj" fmla="val 13333"/>
            </a:avLst>
          </a:prstGeom>
          <a:solidFill>
            <a:srgbClr val="312140"/>
          </a:solidFill>
          <a:ln/>
        </p:spPr>
        <p:txBody>
          <a:bodyPr/>
          <a:lstStyle/>
          <a:p>
            <a:endParaRPr lang="en-US"/>
          </a:p>
        </p:txBody>
      </p:sp>
      <p:sp>
        <p:nvSpPr>
          <p:cNvPr id="8" name="Text 6"/>
          <p:cNvSpPr/>
          <p:nvPr/>
        </p:nvSpPr>
        <p:spPr>
          <a:xfrm>
            <a:off x="3323106" y="2595276"/>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1</a:t>
            </a:r>
            <a:endParaRPr lang="en-US" sz="2624" dirty="0">
              <a:solidFill>
                <a:srgbClr val="00B0F0"/>
              </a:solidFill>
            </a:endParaRPr>
          </a:p>
        </p:txBody>
      </p:sp>
      <p:sp>
        <p:nvSpPr>
          <p:cNvPr id="9" name="Text 7"/>
          <p:cNvSpPr/>
          <p:nvPr/>
        </p:nvSpPr>
        <p:spPr>
          <a:xfrm>
            <a:off x="4629043" y="2602182"/>
            <a:ext cx="2221944" cy="347186"/>
          </a:xfrm>
          <a:prstGeom prst="rect">
            <a:avLst/>
          </a:prstGeom>
          <a:noFill/>
          <a:ln/>
        </p:spPr>
        <p:txBody>
          <a:bodyPr wrap="none" rtlCol="0" anchor="t"/>
          <a:lstStyle/>
          <a:p>
            <a:pPr marL="0" indent="0" algn="l">
              <a:lnSpc>
                <a:spcPts val="2734"/>
              </a:lnSpc>
              <a:buNone/>
            </a:pPr>
            <a:r>
              <a:rPr lang="en-US" sz="2187" b="1" dirty="0">
                <a:solidFill>
                  <a:srgbClr val="0070C0"/>
                </a:solidFill>
                <a:latin typeface="Inconsolata" pitchFamily="34" charset="0"/>
                <a:ea typeface="Inconsolata" pitchFamily="34" charset="-122"/>
                <a:cs typeface="Inconsolata" pitchFamily="34" charset="-120"/>
              </a:rPr>
              <a:t>Add Reminders</a:t>
            </a:r>
            <a:endParaRPr lang="en-US" sz="2187" dirty="0">
              <a:solidFill>
                <a:srgbClr val="0070C0"/>
              </a:solidFill>
            </a:endParaRPr>
          </a:p>
        </p:txBody>
      </p:sp>
      <p:sp>
        <p:nvSpPr>
          <p:cNvPr id="10" name="Text 8"/>
          <p:cNvSpPr/>
          <p:nvPr/>
        </p:nvSpPr>
        <p:spPr>
          <a:xfrm>
            <a:off x="4629043" y="3171539"/>
            <a:ext cx="7751088" cy="710803"/>
          </a:xfrm>
          <a:prstGeom prst="rect">
            <a:avLst/>
          </a:prstGeom>
          <a:noFill/>
          <a:ln/>
        </p:spPr>
        <p:txBody>
          <a:bodyPr wrap="square" rtlCol="0" anchor="t"/>
          <a:lstStyle/>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Set reminders for important events and </a:t>
            </a:r>
          </a:p>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tasks to stay organized and never miss a beat.</a:t>
            </a:r>
            <a:endParaRPr lang="en-US" sz="1750" dirty="0">
              <a:solidFill>
                <a:schemeClr val="tx1">
                  <a:lumMod val="95000"/>
                  <a:lumOff val="5000"/>
                </a:schemeClr>
              </a:solidFill>
            </a:endParaRPr>
          </a:p>
        </p:txBody>
      </p:sp>
      <p:sp>
        <p:nvSpPr>
          <p:cNvPr id="11" name="Shape 9"/>
          <p:cNvSpPr/>
          <p:nvPr/>
        </p:nvSpPr>
        <p:spPr>
          <a:xfrm>
            <a:off x="3656957" y="4789300"/>
            <a:ext cx="777597" cy="45719"/>
          </a:xfrm>
          <a:prstGeom prst="rect">
            <a:avLst/>
          </a:prstGeom>
          <a:solidFill>
            <a:srgbClr val="00B0F0"/>
          </a:solidFill>
          <a:ln/>
        </p:spPr>
        <p:txBody>
          <a:bodyPr/>
          <a:lstStyle/>
          <a:p>
            <a:endParaRPr lang="en-US">
              <a:solidFill>
                <a:srgbClr val="00B0F0"/>
              </a:solidFill>
            </a:endParaRPr>
          </a:p>
        </p:txBody>
      </p:sp>
      <p:sp>
        <p:nvSpPr>
          <p:cNvPr id="12" name="Shape 10"/>
          <p:cNvSpPr/>
          <p:nvPr/>
        </p:nvSpPr>
        <p:spPr>
          <a:xfrm>
            <a:off x="3157014" y="4553259"/>
            <a:ext cx="499943" cy="499943"/>
          </a:xfrm>
          <a:prstGeom prst="roundRect">
            <a:avLst>
              <a:gd name="adj" fmla="val 13333"/>
            </a:avLst>
          </a:prstGeom>
          <a:solidFill>
            <a:srgbClr val="312140"/>
          </a:solidFill>
          <a:ln/>
        </p:spPr>
        <p:txBody>
          <a:bodyPr/>
          <a:lstStyle/>
          <a:p>
            <a:endParaRPr lang="en-US"/>
          </a:p>
        </p:txBody>
      </p:sp>
      <p:sp>
        <p:nvSpPr>
          <p:cNvPr id="13" name="Text 11"/>
          <p:cNvSpPr/>
          <p:nvPr/>
        </p:nvSpPr>
        <p:spPr>
          <a:xfrm>
            <a:off x="3323106" y="4594931"/>
            <a:ext cx="167640" cy="416481"/>
          </a:xfrm>
          <a:prstGeom prst="rect">
            <a:avLst/>
          </a:prstGeom>
          <a:noFill/>
          <a:ln/>
        </p:spPr>
        <p:txBody>
          <a:bodyPr wrap="none" rtlCol="0" anchor="t"/>
          <a:lstStyle/>
          <a:p>
            <a:pPr marL="0" indent="0" algn="ctr">
              <a:lnSpc>
                <a:spcPts val="3281"/>
              </a:lnSpc>
              <a:buNone/>
            </a:pPr>
            <a:r>
              <a:rPr lang="en-US" sz="2624" b="1" dirty="0">
                <a:solidFill>
                  <a:srgbClr val="00B0F0"/>
                </a:solidFill>
                <a:latin typeface="Inconsolata" pitchFamily="34" charset="0"/>
                <a:ea typeface="Inconsolata" pitchFamily="34" charset="-122"/>
                <a:cs typeface="Inconsolata" pitchFamily="34" charset="-120"/>
              </a:rPr>
              <a:t>2</a:t>
            </a:r>
            <a:endParaRPr lang="en-US" sz="2624" dirty="0">
              <a:solidFill>
                <a:srgbClr val="00B0F0"/>
              </a:solidFill>
            </a:endParaRPr>
          </a:p>
        </p:txBody>
      </p:sp>
      <p:sp>
        <p:nvSpPr>
          <p:cNvPr id="14" name="Text 12"/>
          <p:cNvSpPr/>
          <p:nvPr/>
        </p:nvSpPr>
        <p:spPr>
          <a:xfrm>
            <a:off x="4629043" y="4601837"/>
            <a:ext cx="3154680" cy="347186"/>
          </a:xfrm>
          <a:prstGeom prst="rect">
            <a:avLst/>
          </a:prstGeom>
          <a:noFill/>
          <a:ln/>
        </p:spPr>
        <p:txBody>
          <a:bodyPr wrap="none" rtlCol="0" anchor="t"/>
          <a:lstStyle/>
          <a:p>
            <a:pPr marL="0" indent="0" algn="l">
              <a:lnSpc>
                <a:spcPts val="2734"/>
              </a:lnSpc>
              <a:buNone/>
            </a:pPr>
            <a:r>
              <a:rPr lang="en-US" sz="2187" b="1" dirty="0">
                <a:solidFill>
                  <a:srgbClr val="0070C0"/>
                </a:solidFill>
                <a:latin typeface="Inconsolata" pitchFamily="34" charset="0"/>
                <a:ea typeface="Inconsolata" pitchFamily="34" charset="-122"/>
                <a:cs typeface="Inconsolata" pitchFamily="34" charset="-120"/>
              </a:rPr>
              <a:t>View Existing Reminders</a:t>
            </a:r>
            <a:endParaRPr lang="en-US" sz="2187" dirty="0">
              <a:solidFill>
                <a:srgbClr val="0070C0"/>
              </a:solidFill>
            </a:endParaRPr>
          </a:p>
        </p:txBody>
      </p:sp>
      <p:sp>
        <p:nvSpPr>
          <p:cNvPr id="15" name="Text 13"/>
          <p:cNvSpPr/>
          <p:nvPr/>
        </p:nvSpPr>
        <p:spPr>
          <a:xfrm>
            <a:off x="4629043" y="5171194"/>
            <a:ext cx="7751088" cy="355402"/>
          </a:xfrm>
          <a:prstGeom prst="rect">
            <a:avLst/>
          </a:prstGeom>
          <a:noFill/>
          <a:ln/>
        </p:spPr>
        <p:txBody>
          <a:bodyPr wrap="none" rtlCol="0" anchor="t"/>
          <a:lstStyle/>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Easily access and view your existing</a:t>
            </a:r>
          </a:p>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 reminders for a seamless workflow.</a:t>
            </a:r>
            <a:endParaRPr lang="en-US" sz="1750" dirty="0">
              <a:solidFill>
                <a:schemeClr val="tx1">
                  <a:lumMod val="95000"/>
                  <a:lumOff val="5000"/>
                </a:schemeClr>
              </a:solidFill>
            </a:endParaRPr>
          </a:p>
        </p:txBody>
      </p:sp>
      <p:pic>
        <p:nvPicPr>
          <p:cNvPr id="16" name="Picture 15">
            <a:extLst>
              <a:ext uri="{FF2B5EF4-FFF2-40B4-BE49-F238E27FC236}">
                <a16:creationId xmlns:a16="http://schemas.microsoft.com/office/drawing/2014/main" id="{C61D6A8C-E4C8-814C-445C-88E5AFE45372}"/>
              </a:ext>
            </a:extLst>
          </p:cNvPr>
          <p:cNvPicPr>
            <a:picLocks noChangeAspect="1"/>
          </p:cNvPicPr>
          <p:nvPr/>
        </p:nvPicPr>
        <p:blipFill>
          <a:blip r:embed="rId4"/>
          <a:stretch>
            <a:fillRect/>
          </a:stretch>
        </p:blipFill>
        <p:spPr>
          <a:xfrm>
            <a:off x="8281787" y="1703829"/>
            <a:ext cx="7206209" cy="5796016"/>
          </a:xfrm>
          <a:prstGeom prst="rect">
            <a:avLst/>
          </a:prstGeom>
        </p:spPr>
      </p:pic>
      <p:sp>
        <p:nvSpPr>
          <p:cNvPr id="3" name="TextBox 2">
            <a:extLst>
              <a:ext uri="{FF2B5EF4-FFF2-40B4-BE49-F238E27FC236}">
                <a16:creationId xmlns:a16="http://schemas.microsoft.com/office/drawing/2014/main" id="{EFFF5181-E822-6315-AC45-C00A6B6BBA40}"/>
              </a:ext>
            </a:extLst>
          </p:cNvPr>
          <p:cNvSpPr txBox="1"/>
          <p:nvPr/>
        </p:nvSpPr>
        <p:spPr>
          <a:xfrm>
            <a:off x="4629043" y="6433561"/>
            <a:ext cx="8073340" cy="438582"/>
          </a:xfrm>
          <a:prstGeom prst="rect">
            <a:avLst/>
          </a:prstGeom>
          <a:noFill/>
        </p:spPr>
        <p:txBody>
          <a:bodyPr wrap="square">
            <a:spAutoFit/>
          </a:bodyPr>
          <a:lstStyle/>
          <a:p>
            <a:pPr marL="0" indent="0">
              <a:lnSpc>
                <a:spcPts val="2734"/>
              </a:lnSpc>
              <a:buNone/>
            </a:pPr>
            <a:r>
              <a:rPr lang="en-US" sz="2400" b="1" dirty="0">
                <a:solidFill>
                  <a:srgbClr val="0070C0"/>
                </a:solidFill>
                <a:latin typeface="Inconsolata" pitchFamily="34" charset="0"/>
                <a:ea typeface="Inconsolata" pitchFamily="34" charset="-122"/>
                <a:cs typeface="Inconsolata" pitchFamily="34" charset="-120"/>
              </a:rPr>
              <a:t>OOP Concepts : </a:t>
            </a:r>
            <a:r>
              <a:rPr lang="en-US" sz="2000" dirty="0">
                <a:solidFill>
                  <a:schemeClr val="tx1">
                    <a:lumMod val="95000"/>
                    <a:lumOff val="5000"/>
                  </a:schemeClr>
                </a:solidFill>
                <a:latin typeface="Fira Sans" pitchFamily="34" charset="0"/>
                <a:ea typeface="Fira Sans" pitchFamily="34" charset="-122"/>
                <a:cs typeface="Fira Sans" pitchFamily="34" charset="-120"/>
              </a:rPr>
              <a:t>Encapsulation</a:t>
            </a:r>
            <a:r>
              <a:rPr lang="en-US" sz="2000" b="1" dirty="0">
                <a:solidFill>
                  <a:srgbClr val="FF726D"/>
                </a:solidFill>
                <a:latin typeface="Inconsolata" pitchFamily="34" charset="0"/>
                <a:ea typeface="Inconsolata" pitchFamily="34" charset="-122"/>
                <a:cs typeface="Inconsolata" pitchFamily="34" charset="-120"/>
              </a:rPr>
              <a:t>  </a:t>
            </a:r>
            <a:endParaRPr lang="en-US" sz="2400" b="1" dirty="0">
              <a:solidFill>
                <a:srgbClr val="FF726D"/>
              </a:solidFill>
              <a:latin typeface="Inconsolata" pitchFamily="34" charset="0"/>
              <a:ea typeface="Inconsolata" pitchFamily="34" charset="-122"/>
              <a:cs typeface="Inconsolata" pitchFamily="3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EC08AD-FC75-6930-3C35-4B35191A2C25}"/>
              </a:ext>
            </a:extLst>
          </p:cNvPr>
          <p:cNvPicPr>
            <a:picLocks noChangeAspect="1"/>
          </p:cNvPicPr>
          <p:nvPr/>
        </p:nvPicPr>
        <p:blipFill>
          <a:blip r:embed="rId3"/>
          <a:stretch>
            <a:fillRect/>
          </a:stretch>
        </p:blipFill>
        <p:spPr>
          <a:xfrm>
            <a:off x="0" y="-61823"/>
            <a:ext cx="14678455" cy="8476618"/>
          </a:xfrm>
          <a:prstGeom prst="rect">
            <a:avLst/>
          </a:prstGeom>
        </p:spPr>
      </p:pic>
      <p:sp>
        <p:nvSpPr>
          <p:cNvPr id="4" name="Text 2"/>
          <p:cNvSpPr/>
          <p:nvPr/>
        </p:nvSpPr>
        <p:spPr>
          <a:xfrm>
            <a:off x="2695786" y="1528643"/>
            <a:ext cx="5074920" cy="694373"/>
          </a:xfrm>
          <a:prstGeom prst="rect">
            <a:avLst/>
          </a:prstGeom>
          <a:noFill/>
          <a:ln/>
        </p:spPr>
        <p:txBody>
          <a:bodyPr wrap="none" rtlCol="0" anchor="t"/>
          <a:lstStyle/>
          <a:p>
            <a:pPr marL="0" indent="0">
              <a:lnSpc>
                <a:spcPts val="5468"/>
              </a:lnSpc>
              <a:buNone/>
            </a:pPr>
            <a:r>
              <a:rPr lang="en-US" sz="4374" b="1" dirty="0">
                <a:effectLst>
                  <a:outerShdw blurRad="50800" dist="38100" dir="2700000" algn="tl" rotWithShape="0">
                    <a:prstClr val="black">
                      <a:alpha val="40000"/>
                    </a:prstClr>
                  </a:outerShdw>
                </a:effectLst>
                <a:latin typeface="Inconsolata" pitchFamily="34" charset="0"/>
                <a:ea typeface="Inconsolata" pitchFamily="34" charset="-122"/>
                <a:cs typeface="Inconsolata" pitchFamily="34" charset="-120"/>
              </a:rPr>
              <a:t>Kitchen Management</a:t>
            </a:r>
            <a:endParaRPr lang="en-US" sz="4374" dirty="0">
              <a:effectLst>
                <a:outerShdw blurRad="50800" dist="38100" dir="2700000" algn="tl" rotWithShape="0">
                  <a:prstClr val="black">
                    <a:alpha val="40000"/>
                  </a:prstClr>
                </a:outerShdw>
              </a:effectLst>
            </a:endParaRPr>
          </a:p>
        </p:txBody>
      </p:sp>
      <p:pic>
        <p:nvPicPr>
          <p:cNvPr id="5" name="Image 0" descr="preencoded.png"/>
          <p:cNvPicPr>
            <a:picLocks noChangeAspect="1"/>
          </p:cNvPicPr>
          <p:nvPr/>
        </p:nvPicPr>
        <p:blipFill>
          <a:blip r:embed="rId4"/>
          <a:stretch>
            <a:fillRect/>
          </a:stretch>
        </p:blipFill>
        <p:spPr>
          <a:xfrm>
            <a:off x="2037993" y="2709029"/>
            <a:ext cx="3295888" cy="2036921"/>
          </a:xfrm>
          <a:prstGeom prst="rect">
            <a:avLst/>
          </a:prstGeom>
        </p:spPr>
      </p:pic>
      <p:sp>
        <p:nvSpPr>
          <p:cNvPr id="6" name="Text 3"/>
          <p:cNvSpPr/>
          <p:nvPr/>
        </p:nvSpPr>
        <p:spPr>
          <a:xfrm>
            <a:off x="2037993" y="5023604"/>
            <a:ext cx="2221944" cy="347186"/>
          </a:xfrm>
          <a:prstGeom prst="rect">
            <a:avLst/>
          </a:prstGeom>
          <a:noFill/>
          <a:ln/>
        </p:spPr>
        <p:txBody>
          <a:bodyPr wrap="none" rtlCol="0" anchor="t"/>
          <a:lstStyle/>
          <a:p>
            <a:pPr marL="0" indent="0" algn="l">
              <a:lnSpc>
                <a:spcPts val="2734"/>
              </a:lnSpc>
              <a:buNone/>
            </a:pPr>
            <a:r>
              <a:rPr lang="en-US" sz="2187" b="1" dirty="0">
                <a:solidFill>
                  <a:srgbClr val="0070C0"/>
                </a:solidFill>
                <a:latin typeface="Inconsolata" pitchFamily="34" charset="0"/>
                <a:ea typeface="Inconsolata" pitchFamily="34" charset="-122"/>
                <a:cs typeface="Inconsolata" pitchFamily="34" charset="-120"/>
              </a:rPr>
              <a:t>Meal Status</a:t>
            </a:r>
            <a:endParaRPr lang="en-US" sz="2187" dirty="0">
              <a:solidFill>
                <a:srgbClr val="0070C0"/>
              </a:solidFill>
            </a:endParaRPr>
          </a:p>
        </p:txBody>
      </p:sp>
      <p:sp>
        <p:nvSpPr>
          <p:cNvPr id="7" name="Text 4"/>
          <p:cNvSpPr/>
          <p:nvPr/>
        </p:nvSpPr>
        <p:spPr>
          <a:xfrm>
            <a:off x="2037993" y="5592961"/>
            <a:ext cx="3295888" cy="710803"/>
          </a:xfrm>
          <a:prstGeom prst="rect">
            <a:avLst/>
          </a:prstGeom>
          <a:noFill/>
          <a:ln/>
        </p:spPr>
        <p:txBody>
          <a:bodyPr wrap="square" rtlCol="0" anchor="t"/>
          <a:lstStyle/>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Check the status of your meals and never miss a cooking step.</a:t>
            </a:r>
            <a:endParaRPr lang="en-US" sz="1750" dirty="0">
              <a:solidFill>
                <a:schemeClr val="tx1">
                  <a:lumMod val="95000"/>
                  <a:lumOff val="5000"/>
                </a:schemeClr>
              </a:solidFill>
            </a:endParaRPr>
          </a:p>
        </p:txBody>
      </p:sp>
      <p:pic>
        <p:nvPicPr>
          <p:cNvPr id="8" name="Image 1" descr="preencoded.png"/>
          <p:cNvPicPr>
            <a:picLocks noChangeAspect="1"/>
          </p:cNvPicPr>
          <p:nvPr/>
        </p:nvPicPr>
        <p:blipFill>
          <a:blip r:embed="rId5"/>
          <a:stretch>
            <a:fillRect/>
          </a:stretch>
        </p:blipFill>
        <p:spPr>
          <a:xfrm>
            <a:off x="5667137" y="2709029"/>
            <a:ext cx="3296007" cy="2037040"/>
          </a:xfrm>
          <a:prstGeom prst="rect">
            <a:avLst/>
          </a:prstGeom>
        </p:spPr>
      </p:pic>
      <p:sp>
        <p:nvSpPr>
          <p:cNvPr id="9" name="Text 5"/>
          <p:cNvSpPr/>
          <p:nvPr/>
        </p:nvSpPr>
        <p:spPr>
          <a:xfrm>
            <a:off x="5667137" y="5023723"/>
            <a:ext cx="2221944" cy="347186"/>
          </a:xfrm>
          <a:prstGeom prst="rect">
            <a:avLst/>
          </a:prstGeom>
          <a:noFill/>
          <a:ln/>
        </p:spPr>
        <p:txBody>
          <a:bodyPr wrap="none" rtlCol="0" anchor="t"/>
          <a:lstStyle/>
          <a:p>
            <a:pPr marL="0" indent="0" algn="l">
              <a:lnSpc>
                <a:spcPts val="2734"/>
              </a:lnSpc>
              <a:buNone/>
            </a:pPr>
            <a:r>
              <a:rPr lang="en-US" sz="2187" b="1" dirty="0">
                <a:solidFill>
                  <a:srgbClr val="0070C0"/>
                </a:solidFill>
                <a:latin typeface="Inconsolata" pitchFamily="34" charset="0"/>
                <a:ea typeface="Inconsolata" pitchFamily="34" charset="-122"/>
                <a:cs typeface="Inconsolata" pitchFamily="34" charset="-120"/>
              </a:rPr>
              <a:t>Lunch and Dinner</a:t>
            </a:r>
            <a:endParaRPr lang="en-US" sz="2187" dirty="0">
              <a:solidFill>
                <a:srgbClr val="0070C0"/>
              </a:solidFill>
            </a:endParaRPr>
          </a:p>
        </p:txBody>
      </p:sp>
      <p:sp>
        <p:nvSpPr>
          <p:cNvPr id="10" name="Text 6"/>
          <p:cNvSpPr/>
          <p:nvPr/>
        </p:nvSpPr>
        <p:spPr>
          <a:xfrm>
            <a:off x="5667137" y="5593080"/>
            <a:ext cx="3296007" cy="1066205"/>
          </a:xfrm>
          <a:prstGeom prst="rect">
            <a:avLst/>
          </a:prstGeom>
          <a:noFill/>
          <a:ln/>
        </p:spPr>
        <p:txBody>
          <a:bodyPr wrap="square" rtlCol="0" anchor="t"/>
          <a:lstStyle/>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Prepare delicious and nutritious meals with smart kitchen appliances and utensils.</a:t>
            </a:r>
            <a:endParaRPr lang="en-US" sz="1750" dirty="0">
              <a:solidFill>
                <a:schemeClr val="tx1">
                  <a:lumMod val="95000"/>
                  <a:lumOff val="5000"/>
                </a:schemeClr>
              </a:solidFill>
            </a:endParaRPr>
          </a:p>
        </p:txBody>
      </p:sp>
      <p:sp>
        <p:nvSpPr>
          <p:cNvPr id="12" name="Text 7"/>
          <p:cNvSpPr/>
          <p:nvPr/>
        </p:nvSpPr>
        <p:spPr>
          <a:xfrm>
            <a:off x="9296400" y="5023723"/>
            <a:ext cx="2221944" cy="347186"/>
          </a:xfrm>
          <a:prstGeom prst="rect">
            <a:avLst/>
          </a:prstGeom>
          <a:noFill/>
          <a:ln/>
        </p:spPr>
        <p:txBody>
          <a:bodyPr wrap="none" rtlCol="0" anchor="t"/>
          <a:lstStyle/>
          <a:p>
            <a:pPr marL="0" indent="0" algn="l">
              <a:lnSpc>
                <a:spcPts val="2734"/>
              </a:lnSpc>
              <a:buNone/>
            </a:pPr>
            <a:r>
              <a:rPr lang="en-US" sz="2187" b="1" dirty="0">
                <a:solidFill>
                  <a:srgbClr val="0070C0"/>
                </a:solidFill>
                <a:latin typeface="Inconsolata" pitchFamily="34" charset="0"/>
                <a:ea typeface="Inconsolata" pitchFamily="34" charset="-122"/>
                <a:cs typeface="Inconsolata" pitchFamily="34" charset="-120"/>
              </a:rPr>
              <a:t>Daily Menu</a:t>
            </a:r>
            <a:endParaRPr lang="en-US" sz="2187" dirty="0">
              <a:solidFill>
                <a:srgbClr val="0070C0"/>
              </a:solidFill>
            </a:endParaRPr>
          </a:p>
        </p:txBody>
      </p:sp>
      <p:sp>
        <p:nvSpPr>
          <p:cNvPr id="13" name="Text 8"/>
          <p:cNvSpPr/>
          <p:nvPr/>
        </p:nvSpPr>
        <p:spPr>
          <a:xfrm>
            <a:off x="9296400" y="5593080"/>
            <a:ext cx="3296007" cy="1066205"/>
          </a:xfrm>
          <a:prstGeom prst="rect">
            <a:avLst/>
          </a:prstGeom>
          <a:noFill/>
          <a:ln/>
        </p:spPr>
        <p:txBody>
          <a:bodyPr wrap="square" rtlCol="0" anchor="t"/>
          <a:lstStyle/>
          <a:p>
            <a:pPr marL="0" indent="0" algn="l">
              <a:lnSpc>
                <a:spcPts val="2799"/>
              </a:lnSpc>
              <a:buNone/>
            </a:pPr>
            <a:r>
              <a:rPr lang="en-US" sz="1750" dirty="0">
                <a:solidFill>
                  <a:schemeClr val="tx1">
                    <a:lumMod val="95000"/>
                    <a:lumOff val="5000"/>
                  </a:schemeClr>
                </a:solidFill>
                <a:latin typeface="Fira Sans" pitchFamily="34" charset="0"/>
                <a:ea typeface="Fira Sans" pitchFamily="34" charset="-122"/>
                <a:cs typeface="Fira Sans" pitchFamily="34" charset="-120"/>
              </a:rPr>
              <a:t>Create and view your personalized daily menu, and stay organized in the kitchen.</a:t>
            </a:r>
            <a:endParaRPr lang="en-US" sz="1750" dirty="0">
              <a:solidFill>
                <a:schemeClr val="tx1">
                  <a:lumMod val="95000"/>
                  <a:lumOff val="5000"/>
                </a:schemeClr>
              </a:solidFill>
            </a:endParaRPr>
          </a:p>
        </p:txBody>
      </p:sp>
      <p:pic>
        <p:nvPicPr>
          <p:cNvPr id="14" name="Image 0">
            <a:extLst>
              <a:ext uri="{FF2B5EF4-FFF2-40B4-BE49-F238E27FC236}">
                <a16:creationId xmlns:a16="http://schemas.microsoft.com/office/drawing/2014/main" id="{BE165EB2-7086-FADF-4428-5DFCD65DABB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07530" y="1981377"/>
            <a:ext cx="4066828" cy="3319655"/>
          </a:xfrm>
          <a:prstGeom prst="rect">
            <a:avLst/>
          </a:prstGeom>
        </p:spPr>
      </p:pic>
      <p:sp>
        <p:nvSpPr>
          <p:cNvPr id="3" name="TextBox 2">
            <a:extLst>
              <a:ext uri="{FF2B5EF4-FFF2-40B4-BE49-F238E27FC236}">
                <a16:creationId xmlns:a16="http://schemas.microsoft.com/office/drawing/2014/main" id="{BAE4B2A6-E575-887D-2F8A-E6AF41D237C6}"/>
              </a:ext>
            </a:extLst>
          </p:cNvPr>
          <p:cNvSpPr txBox="1"/>
          <p:nvPr/>
        </p:nvSpPr>
        <p:spPr>
          <a:xfrm>
            <a:off x="4259937" y="7488540"/>
            <a:ext cx="8073340" cy="438582"/>
          </a:xfrm>
          <a:prstGeom prst="rect">
            <a:avLst/>
          </a:prstGeom>
          <a:noFill/>
        </p:spPr>
        <p:txBody>
          <a:bodyPr wrap="square">
            <a:spAutoFit/>
          </a:bodyPr>
          <a:lstStyle/>
          <a:p>
            <a:pPr marL="0" indent="0">
              <a:lnSpc>
                <a:spcPts val="2734"/>
              </a:lnSpc>
              <a:buNone/>
            </a:pPr>
            <a:r>
              <a:rPr lang="en-US" sz="2400" b="1" dirty="0">
                <a:solidFill>
                  <a:srgbClr val="0070C0"/>
                </a:solidFill>
                <a:latin typeface="Inconsolata" pitchFamily="34" charset="0"/>
                <a:ea typeface="Inconsolata" pitchFamily="34" charset="-122"/>
                <a:cs typeface="Inconsolata" pitchFamily="34" charset="-120"/>
              </a:rPr>
              <a:t>OOP Concepts : </a:t>
            </a:r>
            <a:r>
              <a:rPr lang="en-US" sz="2000" dirty="0">
                <a:solidFill>
                  <a:schemeClr val="tx1">
                    <a:lumMod val="95000"/>
                    <a:lumOff val="5000"/>
                  </a:schemeClr>
                </a:solidFill>
                <a:latin typeface="Fira Sans" pitchFamily="34" charset="0"/>
                <a:ea typeface="Fira Sans" pitchFamily="34" charset="-122"/>
                <a:cs typeface="Fira Sans" pitchFamily="34" charset="-120"/>
              </a:rPr>
              <a:t>Encapsulation</a:t>
            </a:r>
            <a:r>
              <a:rPr lang="en-US" sz="2000" b="1" dirty="0">
                <a:solidFill>
                  <a:srgbClr val="FF726D"/>
                </a:solidFill>
                <a:latin typeface="Inconsolata" pitchFamily="34" charset="0"/>
                <a:ea typeface="Inconsolata" pitchFamily="34" charset="-122"/>
                <a:cs typeface="Inconsolata" pitchFamily="34" charset="-120"/>
              </a:rPr>
              <a:t>  </a:t>
            </a:r>
            <a:endParaRPr lang="en-US" sz="2400" b="1" dirty="0">
              <a:solidFill>
                <a:srgbClr val="FF726D"/>
              </a:solidFill>
              <a:latin typeface="Inconsolata" pitchFamily="34" charset="0"/>
              <a:ea typeface="Inconsolata" pitchFamily="34" charset="-122"/>
              <a:cs typeface="Inconsolata" pitchFamily="34" charset="-12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2382</TotalTime>
  <Words>599</Words>
  <Application>Microsoft Office PowerPoint</Application>
  <PresentationFormat>Custom</PresentationFormat>
  <Paragraphs>113</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ifthikarishara@gmail.com</cp:lastModifiedBy>
  <cp:revision>12</cp:revision>
  <dcterms:created xsi:type="dcterms:W3CDTF">2023-10-22T14:18:16Z</dcterms:created>
  <dcterms:modified xsi:type="dcterms:W3CDTF">2023-11-23T01:37:10Z</dcterms:modified>
</cp:coreProperties>
</file>